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8" r:id="rId4"/>
  </p:sldMasterIdLst>
  <p:notesMasterIdLst>
    <p:notesMasterId r:id="rId58"/>
  </p:notesMasterIdLst>
  <p:handoutMasterIdLst>
    <p:handoutMasterId r:id="rId59"/>
  </p:handoutMasterIdLst>
  <p:sldIdLst>
    <p:sldId id="288" r:id="rId5"/>
    <p:sldId id="339" r:id="rId6"/>
    <p:sldId id="291" r:id="rId7"/>
    <p:sldId id="3038" r:id="rId8"/>
    <p:sldId id="3040" r:id="rId9"/>
    <p:sldId id="3041" r:id="rId10"/>
    <p:sldId id="3042" r:id="rId11"/>
    <p:sldId id="3043" r:id="rId12"/>
    <p:sldId id="3044" r:id="rId13"/>
    <p:sldId id="3045" r:id="rId14"/>
    <p:sldId id="3075" r:id="rId15"/>
    <p:sldId id="3047" r:id="rId16"/>
    <p:sldId id="3048" r:id="rId17"/>
    <p:sldId id="3049" r:id="rId18"/>
    <p:sldId id="3050" r:id="rId19"/>
    <p:sldId id="3051" r:id="rId20"/>
    <p:sldId id="3052" r:id="rId21"/>
    <p:sldId id="3053" r:id="rId22"/>
    <p:sldId id="3054" r:id="rId23"/>
    <p:sldId id="3055" r:id="rId24"/>
    <p:sldId id="3056" r:id="rId25"/>
    <p:sldId id="3057" r:id="rId26"/>
    <p:sldId id="3058" r:id="rId27"/>
    <p:sldId id="3059" r:id="rId28"/>
    <p:sldId id="3060" r:id="rId29"/>
    <p:sldId id="3061" r:id="rId30"/>
    <p:sldId id="3062" r:id="rId31"/>
    <p:sldId id="3063" r:id="rId32"/>
    <p:sldId id="3064" r:id="rId33"/>
    <p:sldId id="3065" r:id="rId34"/>
    <p:sldId id="3066" r:id="rId35"/>
    <p:sldId id="3067" r:id="rId36"/>
    <p:sldId id="3068" r:id="rId37"/>
    <p:sldId id="3069" r:id="rId38"/>
    <p:sldId id="3070" r:id="rId39"/>
    <p:sldId id="3071" r:id="rId40"/>
    <p:sldId id="3072" r:id="rId41"/>
    <p:sldId id="3076" r:id="rId42"/>
    <p:sldId id="3073" r:id="rId43"/>
    <p:sldId id="3074" r:id="rId44"/>
    <p:sldId id="3078" r:id="rId45"/>
    <p:sldId id="3079" r:id="rId46"/>
    <p:sldId id="3081" r:id="rId47"/>
    <p:sldId id="3085" r:id="rId48"/>
    <p:sldId id="3086" r:id="rId49"/>
    <p:sldId id="3087" r:id="rId50"/>
    <p:sldId id="3088" r:id="rId51"/>
    <p:sldId id="3089" r:id="rId52"/>
    <p:sldId id="3082" r:id="rId53"/>
    <p:sldId id="3083" r:id="rId54"/>
    <p:sldId id="3090" r:id="rId55"/>
    <p:sldId id="3091" r:id="rId56"/>
    <p:sldId id="336" r:id="rId57"/>
  </p:sldIdLst>
  <p:sldSz cx="9144000" cy="6858000" type="screen4x3"/>
  <p:notesSz cx="7010400" cy="9296400"/>
  <p:embeddedFontLst>
    <p:embeddedFont>
      <p:font typeface="Calibri" panose="020F0502020204030204" pitchFamily="34" charset="0"/>
      <p:regular r:id="rId60"/>
      <p:bold r:id="rId61"/>
      <p:italic r:id="rId62"/>
      <p:boldItalic r:id="rId63"/>
    </p:embeddedFont>
    <p:embeddedFont>
      <p:font typeface="Calibri Light" panose="020F0302020204030204" pitchFamily="34" charset="0"/>
      <p:regular r:id="rId64"/>
      <p:italic r:id="rId65"/>
    </p:embeddedFont>
    <p:embeddedFont>
      <p:font typeface="Open Sans" panose="020B0606030504020204" pitchFamily="34" charset="0"/>
      <p:regular r:id="rId66"/>
      <p:bold r:id="rId67"/>
      <p:italic r:id="rId68"/>
      <p:boldItalic r:id="rId6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E5F1B23-ECF5-4450-8669-EBA785C8DD91}">
          <p14:sldIdLst>
            <p14:sldId id="288"/>
            <p14:sldId id="339"/>
            <p14:sldId id="291"/>
            <p14:sldId id="3038"/>
            <p14:sldId id="3040"/>
            <p14:sldId id="3041"/>
            <p14:sldId id="3042"/>
            <p14:sldId id="3043"/>
            <p14:sldId id="3044"/>
            <p14:sldId id="3045"/>
            <p14:sldId id="3075"/>
            <p14:sldId id="3047"/>
            <p14:sldId id="3048"/>
            <p14:sldId id="3049"/>
            <p14:sldId id="3050"/>
            <p14:sldId id="3051"/>
            <p14:sldId id="3052"/>
            <p14:sldId id="3053"/>
            <p14:sldId id="3054"/>
            <p14:sldId id="3055"/>
            <p14:sldId id="3056"/>
            <p14:sldId id="3057"/>
            <p14:sldId id="3058"/>
            <p14:sldId id="3059"/>
            <p14:sldId id="3060"/>
            <p14:sldId id="3061"/>
            <p14:sldId id="3062"/>
            <p14:sldId id="3063"/>
            <p14:sldId id="3064"/>
            <p14:sldId id="3065"/>
            <p14:sldId id="3066"/>
            <p14:sldId id="3067"/>
            <p14:sldId id="3068"/>
            <p14:sldId id="3069"/>
            <p14:sldId id="3070"/>
            <p14:sldId id="3071"/>
            <p14:sldId id="3072"/>
            <p14:sldId id="3076"/>
            <p14:sldId id="3073"/>
            <p14:sldId id="3074"/>
            <p14:sldId id="3078"/>
            <p14:sldId id="3079"/>
            <p14:sldId id="3081"/>
            <p14:sldId id="3085"/>
            <p14:sldId id="3086"/>
            <p14:sldId id="3087"/>
            <p14:sldId id="3088"/>
            <p14:sldId id="3089"/>
            <p14:sldId id="3082"/>
            <p14:sldId id="3083"/>
            <p14:sldId id="3090"/>
            <p14:sldId id="3091"/>
            <p14:sldId id="336"/>
          </p14:sldIdLst>
        </p14:section>
      </p14:sectionLst>
    </p:ext>
    <p:ext uri="{EFAFB233-063F-42B5-8137-9DF3F51BA10A}">
      <p15:sldGuideLst xmlns:p15="http://schemas.microsoft.com/office/powerpoint/2012/main">
        <p15:guide id="1" orient="horz" pos="2160">
          <p15:clr>
            <a:srgbClr val="A4A3A4"/>
          </p15:clr>
        </p15:guide>
        <p15:guide id="2" orient="horz" pos="611">
          <p15:clr>
            <a:srgbClr val="A4A3A4"/>
          </p15:clr>
        </p15:guide>
        <p15:guide id="3" orient="horz" pos="2332">
          <p15:clr>
            <a:srgbClr val="A4A3A4"/>
          </p15:clr>
        </p15:guide>
        <p15:guide id="4" orient="horz" pos="2592">
          <p15:clr>
            <a:srgbClr val="A4A3A4"/>
          </p15:clr>
        </p15:guide>
        <p15:guide id="5" orient="horz" pos="749">
          <p15:clr>
            <a:srgbClr val="A4A3A4"/>
          </p15:clr>
        </p15:guide>
        <p15:guide id="6" orient="horz" pos="1894">
          <p15:clr>
            <a:srgbClr val="A4A3A4"/>
          </p15:clr>
        </p15:guide>
        <p15:guide id="7" orient="horz" pos="1661">
          <p15:clr>
            <a:srgbClr val="A4A3A4"/>
          </p15:clr>
        </p15:guide>
        <p15:guide id="8" orient="horz" pos="1645">
          <p15:clr>
            <a:srgbClr val="A4A3A4"/>
          </p15:clr>
        </p15:guide>
        <p15:guide id="9" orient="horz" pos="917">
          <p15:clr>
            <a:srgbClr val="A4A3A4"/>
          </p15:clr>
        </p15:guide>
        <p15:guide id="10" pos="2880">
          <p15:clr>
            <a:srgbClr val="A4A3A4"/>
          </p15:clr>
        </p15:guide>
        <p15:guide id="11" pos="187">
          <p15:clr>
            <a:srgbClr val="A4A3A4"/>
          </p15:clr>
        </p15:guide>
        <p15:guide id="12" pos="2708">
          <p15:clr>
            <a:srgbClr val="A4A3A4"/>
          </p15:clr>
        </p15:guide>
        <p15:guide id="13" pos="2944">
          <p15:clr>
            <a:srgbClr val="A4A3A4"/>
          </p15:clr>
        </p15:guide>
        <p15:guide id="14" pos="5572">
          <p15:clr>
            <a:srgbClr val="A4A3A4"/>
          </p15:clr>
        </p15:guide>
        <p15:guide id="15" pos="3492">
          <p15:clr>
            <a:srgbClr val="A4A3A4"/>
          </p15:clr>
        </p15:guide>
        <p15:guide id="16" pos="4920">
          <p15:clr>
            <a:srgbClr val="A4A3A4"/>
          </p15:clr>
        </p15:guide>
        <p15:guide id="17" pos="30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aul Longhini" initials="" lastIdx="0" clrIdx="0"/>
  <p:cmAuthor id="1" name="Paul Longhini" initials="PL" lastIdx="34" clrIdx="1"/>
  <p:cmAuthor id="2" name="Cindy Baier" initials="CB" lastIdx="39" clrIdx="2"/>
  <p:cmAuthor id="3" name="Angela Sabbe" initials="AS" lastIdx="10" clrIdx="3">
    <p:extLst>
      <p:ext uri="{19B8F6BF-5375-455C-9EA6-DF929625EA0E}">
        <p15:presenceInfo xmlns:p15="http://schemas.microsoft.com/office/powerpoint/2012/main" userId="S-1-5-21-861567501-2052111302-725345543-8725" providerId="AD"/>
      </p:ext>
    </p:extLst>
  </p:cmAuthor>
  <p:cmAuthor id="4" name="Malcolm Stolarski" initials="MS" lastIdx="10" clrIdx="4">
    <p:extLst>
      <p:ext uri="{19B8F6BF-5375-455C-9EA6-DF929625EA0E}">
        <p15:presenceInfo xmlns:p15="http://schemas.microsoft.com/office/powerpoint/2012/main" userId="S::michael.stolarski@ankura.com::2714f38a-49e0-4578-8c23-f8bd0402dcf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39B"/>
    <a:srgbClr val="850C70"/>
    <a:srgbClr val="EAB634"/>
    <a:srgbClr val="A15F00"/>
    <a:srgbClr val="7E4300"/>
    <a:srgbClr val="566C11"/>
    <a:srgbClr val="A94D10"/>
    <a:srgbClr val="007F7B"/>
    <a:srgbClr val="6F6754"/>
    <a:srgbClr val="4AA6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115" d="100"/>
          <a:sy n="115" d="100"/>
        </p:scale>
        <p:origin x="336" y="114"/>
      </p:cViewPr>
      <p:guideLst>
        <p:guide orient="horz" pos="2160"/>
        <p:guide orient="horz" pos="611"/>
        <p:guide orient="horz" pos="2332"/>
        <p:guide orient="horz" pos="2592"/>
        <p:guide orient="horz" pos="749"/>
        <p:guide orient="horz" pos="1894"/>
        <p:guide orient="horz" pos="1661"/>
        <p:guide orient="horz" pos="1645"/>
        <p:guide orient="horz" pos="917"/>
        <p:guide pos="2880"/>
        <p:guide pos="187"/>
        <p:guide pos="2708"/>
        <p:guide pos="2944"/>
        <p:guide pos="5572"/>
        <p:guide pos="3492"/>
        <p:guide pos="4920"/>
        <p:guide pos="30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4.fntdata"/><Relationship Id="rId68" Type="http://schemas.openxmlformats.org/officeDocument/2006/relationships/font" Target="fonts/font9.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66" Type="http://schemas.openxmlformats.org/officeDocument/2006/relationships/font" Target="fonts/font7.fntdata"/><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font" Target="fonts/font2.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5.fntdata"/><Relationship Id="rId69" Type="http://schemas.openxmlformats.org/officeDocument/2006/relationships/font" Target="fonts/font10.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67" Type="http://schemas.openxmlformats.org/officeDocument/2006/relationships/font" Target="fonts/font8.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3.fntdata"/><Relationship Id="rId7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wdc1islfls02\CHI1FLS02_TSP\LosAngeles\Admin\005_ArticlesPresentations\001_ABA\001_Newsletter\DataViz\Example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wdc1islfls02\CHI1FLS02_TSP\LosAngeles\Admin\005_ArticlesPresentations\001_ABA\001_Newsletter\DataViz\Example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wdc1islfls02\CHI1FLS02_TSP\LosAngeles\Admin\005_ArticlesPresentations\001_ABA\001_Newsletter\DataViz\Examples.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Fig 1. Category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rgbClr val="0066CC"/>
            </a:solidFill>
            <a:ln>
              <a:noFill/>
            </a:ln>
            <a:effectLst/>
          </c:spPr>
          <c:invertIfNegative val="0"/>
          <c:cat>
            <c:strRef>
              <c:f>[Examples.xlsx]Sheet1!$A$2:$A$8</c:f>
              <c:strCache>
                <c:ptCount val="7"/>
                <c:pt idx="0">
                  <c:v>Connected</c:v>
                </c:pt>
                <c:pt idx="1">
                  <c:v>Do Not Call</c:v>
                </c:pt>
                <c:pt idx="2">
                  <c:v>Hung Up</c:v>
                </c:pt>
                <c:pt idx="3">
                  <c:v>No Answer</c:v>
                </c:pt>
                <c:pt idx="4">
                  <c:v>No Tone</c:v>
                </c:pt>
                <c:pt idx="5">
                  <c:v>Operator Intercept</c:v>
                </c:pt>
                <c:pt idx="6">
                  <c:v>Voicemail</c:v>
                </c:pt>
              </c:strCache>
            </c:strRef>
          </c:cat>
          <c:val>
            <c:numRef>
              <c:f>[Examples.xlsx]Sheet1!$B$2:$B$8</c:f>
              <c:numCache>
                <c:formatCode>_(* #,##0_);_(* \(#,##0\);_(* "-"_);_(@_)</c:formatCode>
                <c:ptCount val="7"/>
                <c:pt idx="0">
                  <c:v>40000</c:v>
                </c:pt>
                <c:pt idx="1">
                  <c:v>10000</c:v>
                </c:pt>
                <c:pt idx="2">
                  <c:v>30000</c:v>
                </c:pt>
                <c:pt idx="3">
                  <c:v>800000</c:v>
                </c:pt>
                <c:pt idx="4">
                  <c:v>90000</c:v>
                </c:pt>
                <c:pt idx="5">
                  <c:v>10000</c:v>
                </c:pt>
                <c:pt idx="6">
                  <c:v>20000</c:v>
                </c:pt>
              </c:numCache>
            </c:numRef>
          </c:val>
          <c:extLst>
            <c:ext xmlns:c16="http://schemas.microsoft.com/office/drawing/2014/chart" uri="{C3380CC4-5D6E-409C-BE32-E72D297353CC}">
              <c16:uniqueId val="{00000000-B788-48BF-AE6D-D9C51C592F1B}"/>
            </c:ext>
          </c:extLst>
        </c:ser>
        <c:dLbls>
          <c:showLegendKey val="0"/>
          <c:showVal val="0"/>
          <c:showCatName val="0"/>
          <c:showSerName val="0"/>
          <c:showPercent val="0"/>
          <c:showBubbleSize val="0"/>
        </c:dLbls>
        <c:gapWidth val="219"/>
        <c:axId val="412031952"/>
        <c:axId val="412033592"/>
      </c:barChart>
      <c:catAx>
        <c:axId val="412031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2033592"/>
        <c:crosses val="autoZero"/>
        <c:auto val="1"/>
        <c:lblAlgn val="ctr"/>
        <c:lblOffset val="100"/>
        <c:noMultiLvlLbl val="0"/>
      </c:catAx>
      <c:valAx>
        <c:axId val="412033592"/>
        <c:scaling>
          <c:orientation val="minMax"/>
        </c:scaling>
        <c:delete val="0"/>
        <c:axPos val="l"/>
        <c:majorGridlines>
          <c:spPr>
            <a:ln w="9525" cap="flat" cmpd="sng" algn="ctr">
              <a:solidFill>
                <a:schemeClr val="tx1"/>
              </a:solidFill>
              <a:round/>
            </a:ln>
            <a:effectLst/>
          </c:spPr>
        </c:majorGridlines>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20319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Fig 2.</a:t>
            </a:r>
            <a:r>
              <a:rPr lang="en-US" baseline="0" dirty="0"/>
              <a:t> Category of Call Types </a:t>
            </a:r>
          </a:p>
          <a:p>
            <a:pPr>
              <a:defRPr/>
            </a:pPr>
            <a:r>
              <a:rPr lang="en-US" sz="1000" baseline="0" dirty="0"/>
              <a:t>(In Thousands of Calls)</a:t>
            </a:r>
            <a:endParaRPr lang="en-US" sz="10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rgbClr val="0066CC"/>
            </a:solidFill>
            <a:ln>
              <a:noFill/>
            </a:ln>
            <a:effectLst/>
          </c:spPr>
          <c:invertIfNegative val="0"/>
          <c:cat>
            <c:strRef>
              <c:f>[Examples.xlsx]Sheet1!$A$2:$A$8</c:f>
              <c:strCache>
                <c:ptCount val="7"/>
                <c:pt idx="0">
                  <c:v>Connected</c:v>
                </c:pt>
                <c:pt idx="1">
                  <c:v>Do Not Call</c:v>
                </c:pt>
                <c:pt idx="2">
                  <c:v>Hung Up</c:v>
                </c:pt>
                <c:pt idx="3">
                  <c:v>No Answer</c:v>
                </c:pt>
                <c:pt idx="4">
                  <c:v>No Tone</c:v>
                </c:pt>
                <c:pt idx="5">
                  <c:v>Operator Intercept</c:v>
                </c:pt>
                <c:pt idx="6">
                  <c:v>Voicemail</c:v>
                </c:pt>
              </c:strCache>
            </c:strRef>
          </c:cat>
          <c:val>
            <c:numRef>
              <c:f>[Examples.xlsx]Sheet1!$B$2:$B$8</c:f>
              <c:numCache>
                <c:formatCode>_(* #,##0_);_(* \(#,##0\);_(* "-"_);_(@_)</c:formatCode>
                <c:ptCount val="7"/>
                <c:pt idx="0">
                  <c:v>40000</c:v>
                </c:pt>
                <c:pt idx="1">
                  <c:v>10000</c:v>
                </c:pt>
                <c:pt idx="2">
                  <c:v>30000</c:v>
                </c:pt>
                <c:pt idx="3">
                  <c:v>800000</c:v>
                </c:pt>
                <c:pt idx="4">
                  <c:v>90000</c:v>
                </c:pt>
                <c:pt idx="5">
                  <c:v>10000</c:v>
                </c:pt>
                <c:pt idx="6">
                  <c:v>20000</c:v>
                </c:pt>
              </c:numCache>
            </c:numRef>
          </c:val>
          <c:extLst>
            <c:ext xmlns:c16="http://schemas.microsoft.com/office/drawing/2014/chart" uri="{C3380CC4-5D6E-409C-BE32-E72D297353CC}">
              <c16:uniqueId val="{00000000-E66C-4B3E-8AA0-4A1F7A94614F}"/>
            </c:ext>
          </c:extLst>
        </c:ser>
        <c:dLbls>
          <c:showLegendKey val="0"/>
          <c:showVal val="0"/>
          <c:showCatName val="0"/>
          <c:showSerName val="0"/>
          <c:showPercent val="0"/>
          <c:showBubbleSize val="0"/>
        </c:dLbls>
        <c:gapWidth val="219"/>
        <c:overlap val="-27"/>
        <c:axId val="412040480"/>
        <c:axId val="412040808"/>
      </c:barChart>
      <c:catAx>
        <c:axId val="412040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2040808"/>
        <c:crosses val="autoZero"/>
        <c:auto val="1"/>
        <c:lblAlgn val="ctr"/>
        <c:lblOffset val="100"/>
        <c:noMultiLvlLbl val="0"/>
      </c:catAx>
      <c:valAx>
        <c:axId val="412040808"/>
        <c:scaling>
          <c:orientation val="minMax"/>
        </c:scaling>
        <c:delete val="0"/>
        <c:axPos val="l"/>
        <c:majorGridlines>
          <c:spPr>
            <a:ln w="9525" cap="flat" cmpd="sng" algn="ctr">
              <a:solidFill>
                <a:schemeClr val="accent3">
                  <a:lumMod val="40000"/>
                  <a:lumOff val="60000"/>
                </a:schemeClr>
              </a:solidFill>
              <a:round/>
            </a:ln>
            <a:effectLst/>
          </c:spPr>
        </c:majorGridlines>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2040480"/>
        <c:crosses val="autoZero"/>
        <c:crossBetween val="between"/>
        <c:dispUnits>
          <c:builtInUnit val="thousands"/>
        </c:dispUnits>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baseline="0" dirty="0">
                <a:effectLst/>
              </a:rPr>
              <a:t>Fig 3. Category of Call Types </a:t>
            </a:r>
            <a:endParaRPr lang="en-US" sz="1400" dirty="0">
              <a:effectLst/>
            </a:endParaRPr>
          </a:p>
          <a:p>
            <a:pPr>
              <a:defRPr/>
            </a:pPr>
            <a:r>
              <a:rPr lang="en-US" sz="1000" b="0" i="0" baseline="0" dirty="0">
                <a:effectLst/>
              </a:rPr>
              <a:t>(In Thousands of Calls)</a:t>
            </a:r>
            <a:endParaRPr lang="en-US" sz="10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spPr>
            <a:solidFill>
              <a:srgbClr val="0066CC"/>
            </a:solidFill>
            <a:ln>
              <a:noFill/>
            </a:ln>
            <a:effectLst/>
          </c:spPr>
          <c:invertIfNegative val="0"/>
          <c:cat>
            <c:strRef>
              <c:f>[Examples.xlsx]Sheet1!$A$2:$A$8</c:f>
              <c:strCache>
                <c:ptCount val="7"/>
                <c:pt idx="0">
                  <c:v>Connected</c:v>
                </c:pt>
                <c:pt idx="1">
                  <c:v>Do Not Call</c:v>
                </c:pt>
                <c:pt idx="2">
                  <c:v>Hung Up</c:v>
                </c:pt>
                <c:pt idx="3">
                  <c:v>No Answer</c:v>
                </c:pt>
                <c:pt idx="4">
                  <c:v>No Tone</c:v>
                </c:pt>
                <c:pt idx="5">
                  <c:v>Operator Intercept</c:v>
                </c:pt>
                <c:pt idx="6">
                  <c:v>Voicemail</c:v>
                </c:pt>
              </c:strCache>
            </c:strRef>
          </c:cat>
          <c:val>
            <c:numRef>
              <c:f>[Examples.xlsx]Sheet1!$B$2:$B$8</c:f>
              <c:numCache>
                <c:formatCode>_(* #,##0_);_(* \(#,##0\);_(* "-"_);_(@_)</c:formatCode>
                <c:ptCount val="7"/>
                <c:pt idx="0">
                  <c:v>40000</c:v>
                </c:pt>
                <c:pt idx="1">
                  <c:v>10000</c:v>
                </c:pt>
                <c:pt idx="2">
                  <c:v>30000</c:v>
                </c:pt>
                <c:pt idx="3">
                  <c:v>800000</c:v>
                </c:pt>
                <c:pt idx="4">
                  <c:v>90000</c:v>
                </c:pt>
                <c:pt idx="5">
                  <c:v>10000</c:v>
                </c:pt>
                <c:pt idx="6">
                  <c:v>20000</c:v>
                </c:pt>
              </c:numCache>
            </c:numRef>
          </c:val>
          <c:extLst>
            <c:ext xmlns:c16="http://schemas.microsoft.com/office/drawing/2014/chart" uri="{C3380CC4-5D6E-409C-BE32-E72D297353CC}">
              <c16:uniqueId val="{00000000-AAB9-4272-87BD-72D924D605F3}"/>
            </c:ext>
          </c:extLst>
        </c:ser>
        <c:dLbls>
          <c:showLegendKey val="0"/>
          <c:showVal val="0"/>
          <c:showCatName val="0"/>
          <c:showSerName val="0"/>
          <c:showPercent val="0"/>
          <c:showBubbleSize val="0"/>
        </c:dLbls>
        <c:gapWidth val="182"/>
        <c:axId val="460933744"/>
        <c:axId val="460934072"/>
      </c:barChart>
      <c:catAx>
        <c:axId val="46093374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0934072"/>
        <c:crosses val="autoZero"/>
        <c:auto val="1"/>
        <c:lblAlgn val="ctr"/>
        <c:lblOffset val="100"/>
        <c:noMultiLvlLbl val="0"/>
      </c:catAx>
      <c:valAx>
        <c:axId val="460934072"/>
        <c:scaling>
          <c:orientation val="minMax"/>
        </c:scaling>
        <c:delete val="0"/>
        <c:axPos val="b"/>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0933744"/>
        <c:crosses val="autoZero"/>
        <c:crossBetween val="between"/>
        <c:dispUnits>
          <c:builtInUnit val="thousands"/>
        </c:dispUnits>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277429-6391-43E1-832D-968C67136520}" type="doc">
      <dgm:prSet loTypeId="urn:microsoft.com/office/officeart/2005/8/layout/default" loCatId="list" qsTypeId="urn:microsoft.com/office/officeart/2005/8/quickstyle/3d1" qsCatId="3D" csTypeId="urn:microsoft.com/office/officeart/2005/8/colors/accent2_4" csCatId="accent2" phldr="1"/>
      <dgm:spPr/>
      <dgm:t>
        <a:bodyPr/>
        <a:lstStyle/>
        <a:p>
          <a:endParaRPr lang="en-US"/>
        </a:p>
      </dgm:t>
    </dgm:pt>
    <dgm:pt modelId="{32F69FA7-672A-421B-9E53-24493035B9F1}">
      <dgm:prSet phldrT="[Text]" custT="1"/>
      <dgm:spPr>
        <a:solidFill>
          <a:srgbClr val="032859"/>
        </a:solidFill>
        <a:scene3d>
          <a:camera prst="orthographicFront"/>
          <a:lightRig rig="flat" dir="t"/>
        </a:scene3d>
        <a:sp3d prstMaterial="plastic">
          <a:bevelT w="0" h="0"/>
          <a:bevelB w="0" h="0" prst="angle"/>
        </a:sp3d>
      </dgm:spPr>
      <dgm:t>
        <a:bodyPr/>
        <a:lstStyle/>
        <a:p>
          <a:pPr algn="ctr"/>
          <a:r>
            <a:rPr lang="en-US" sz="3000" b="1" dirty="0">
              <a:latin typeface="Calibri Light" panose="020F0302020204030204" pitchFamily="34" charset="0"/>
              <a:cs typeface="Calibri Light" panose="020F0302020204030204" pitchFamily="34" charset="0"/>
            </a:rPr>
            <a:t>O</a:t>
          </a:r>
          <a:r>
            <a:rPr lang="en-US" sz="2000" b="1" dirty="0">
              <a:latin typeface="Calibri Light" panose="020F0302020204030204" pitchFamily="34" charset="0"/>
              <a:cs typeface="Calibri Light" panose="020F0302020204030204" pitchFamily="34" charset="0"/>
            </a:rPr>
            <a:t>bservable –  </a:t>
          </a:r>
          <a:r>
            <a:rPr lang="en-US" sz="1800" b="1" dirty="0">
              <a:latin typeface="Calibri Light" panose="020F0302020204030204" pitchFamily="34" charset="0"/>
              <a:cs typeface="Calibri Light" panose="020F0302020204030204" pitchFamily="34" charset="0"/>
            </a:rPr>
            <a:t>The graphic contains a fact or a trend that a lay person can see.  </a:t>
          </a:r>
          <a:r>
            <a:rPr lang="en-US" sz="1800" b="1" u="sng" dirty="0">
              <a:latin typeface="Calibri Light" panose="020F0302020204030204" pitchFamily="34" charset="0"/>
              <a:cs typeface="Calibri Light" panose="020F0302020204030204" pitchFamily="34" charset="0"/>
            </a:rPr>
            <a:t>Visuals should speak for themselves. </a:t>
          </a:r>
          <a:endParaRPr lang="en-US" sz="2000" dirty="0">
            <a:latin typeface="Calibri Light" panose="020F0302020204030204" pitchFamily="34" charset="0"/>
            <a:cs typeface="Calibri Light" panose="020F0302020204030204" pitchFamily="34" charset="0"/>
          </a:endParaRPr>
        </a:p>
      </dgm:t>
    </dgm:pt>
    <dgm:pt modelId="{80834368-C823-423A-8F19-F126C4A058B4}" type="parTrans" cxnId="{B0B857E8-2ACF-4E88-9D15-8C279E99F5CD}">
      <dgm:prSet/>
      <dgm:spPr/>
      <dgm:t>
        <a:bodyPr/>
        <a:lstStyle/>
        <a:p>
          <a:endParaRPr lang="en-US"/>
        </a:p>
      </dgm:t>
    </dgm:pt>
    <dgm:pt modelId="{1A322F44-9112-46C8-8DFD-B7E7E62F4CA4}" type="sibTrans" cxnId="{B0B857E8-2ACF-4E88-9D15-8C279E99F5CD}">
      <dgm:prSet/>
      <dgm:spPr/>
      <dgm:t>
        <a:bodyPr/>
        <a:lstStyle/>
        <a:p>
          <a:endParaRPr lang="en-US"/>
        </a:p>
      </dgm:t>
    </dgm:pt>
    <dgm:pt modelId="{B6D9FE30-C999-4C58-ADC7-8FDB9CBCA497}">
      <dgm:prSet custT="1"/>
      <dgm:spPr>
        <a:solidFill>
          <a:srgbClr val="0066CC"/>
        </a:solidFill>
        <a:scene3d>
          <a:camera prst="orthographicFront"/>
          <a:lightRig rig="flat" dir="t"/>
        </a:scene3d>
        <a:sp3d prstMaterial="plastic">
          <a:bevelT w="0" h="0"/>
          <a:bevelB w="0" h="0" prst="angle"/>
        </a:sp3d>
      </dgm:spPr>
      <dgm:t>
        <a:bodyPr/>
        <a:lstStyle/>
        <a:p>
          <a:pPr algn="ctr"/>
          <a:r>
            <a:rPr lang="en-US" sz="3000" b="1" dirty="0">
              <a:latin typeface="Calibri Light" panose="020F0302020204030204" pitchFamily="34" charset="0"/>
              <a:cs typeface="Calibri Light" panose="020F0302020204030204" pitchFamily="34" charset="0"/>
            </a:rPr>
            <a:t>O</a:t>
          </a:r>
          <a:r>
            <a:rPr lang="en-US" sz="2000" b="1" dirty="0">
              <a:latin typeface="Calibri Light" panose="020F0302020204030204" pitchFamily="34" charset="0"/>
              <a:cs typeface="Calibri Light" panose="020F0302020204030204" pitchFamily="34" charset="0"/>
            </a:rPr>
            <a:t>bjective – The graphic does not attempt to hide a fact or trend, nor does it attempt to create one that is not there.</a:t>
          </a:r>
        </a:p>
      </dgm:t>
    </dgm:pt>
    <dgm:pt modelId="{720960C4-6642-4D2F-93AE-4F5EE98FC8DC}" type="parTrans" cxnId="{58C779C8-849F-449D-8E39-AD939BF2FD3D}">
      <dgm:prSet/>
      <dgm:spPr/>
      <dgm:t>
        <a:bodyPr/>
        <a:lstStyle/>
        <a:p>
          <a:endParaRPr lang="en-US"/>
        </a:p>
      </dgm:t>
    </dgm:pt>
    <dgm:pt modelId="{48A73B93-E9FE-43F6-92A5-B291106C2462}" type="sibTrans" cxnId="{58C779C8-849F-449D-8E39-AD939BF2FD3D}">
      <dgm:prSet/>
      <dgm:spPr/>
      <dgm:t>
        <a:bodyPr/>
        <a:lstStyle/>
        <a:p>
          <a:endParaRPr lang="en-US"/>
        </a:p>
      </dgm:t>
    </dgm:pt>
    <dgm:pt modelId="{815BFE0D-59AC-48CF-B7A5-D71A64F8E4D9}">
      <dgm:prSet custT="1"/>
      <dgm:spPr>
        <a:solidFill>
          <a:schemeClr val="bg1">
            <a:lumMod val="50000"/>
          </a:schemeClr>
        </a:solidFill>
        <a:scene3d>
          <a:camera prst="orthographicFront"/>
          <a:lightRig rig="flat" dir="t"/>
        </a:scene3d>
        <a:sp3d prstMaterial="plastic">
          <a:bevelT w="0" h="0"/>
          <a:bevelB w="0" h="0" prst="angle"/>
        </a:sp3d>
      </dgm:spPr>
      <dgm:t>
        <a:bodyPr/>
        <a:lstStyle/>
        <a:p>
          <a:r>
            <a:rPr lang="en-US" sz="3000" b="1" dirty="0">
              <a:latin typeface="Calibri Light" panose="020F0302020204030204" pitchFamily="34" charset="0"/>
              <a:cs typeface="Calibri Light" panose="020F0302020204030204" pitchFamily="34" charset="0"/>
            </a:rPr>
            <a:t>O</a:t>
          </a:r>
          <a:r>
            <a:rPr lang="en-US" sz="2000" b="1" dirty="0">
              <a:latin typeface="Calibri Light" panose="020F0302020204030204" pitchFamily="34" charset="0"/>
              <a:cs typeface="Calibri Light" panose="020F0302020204030204" pitchFamily="34" charset="0"/>
            </a:rPr>
            <a:t>pen – </a:t>
          </a:r>
          <a:r>
            <a:rPr lang="en-US" sz="1800" b="1" dirty="0">
              <a:latin typeface="Calibri Light" panose="020F0302020204030204" pitchFamily="34" charset="0"/>
              <a:cs typeface="Calibri Light" panose="020F0302020204030204" pitchFamily="34" charset="0"/>
            </a:rPr>
            <a:t>The graphic is clear and concise. </a:t>
          </a:r>
          <a:br>
            <a:rPr lang="en-US" sz="1800" b="1" dirty="0">
              <a:latin typeface="Calibri Light" panose="020F0302020204030204" pitchFamily="34" charset="0"/>
              <a:cs typeface="Calibri Light" panose="020F0302020204030204" pitchFamily="34" charset="0"/>
            </a:rPr>
          </a:br>
          <a:r>
            <a:rPr lang="en-US" sz="1800" b="1" dirty="0">
              <a:latin typeface="Calibri Light" panose="020F0302020204030204" pitchFamily="34" charset="0"/>
              <a:cs typeface="Calibri Light" panose="020F0302020204030204" pitchFamily="34" charset="0"/>
            </a:rPr>
            <a:t>Simple is best!</a:t>
          </a:r>
        </a:p>
      </dgm:t>
    </dgm:pt>
    <dgm:pt modelId="{70FC42EA-8600-4FA4-8CA1-6E1E8DF732CF}" type="parTrans" cxnId="{F4EF757A-6D8D-4B26-B22A-A24D823BB34A}">
      <dgm:prSet/>
      <dgm:spPr/>
      <dgm:t>
        <a:bodyPr/>
        <a:lstStyle/>
        <a:p>
          <a:endParaRPr lang="en-US"/>
        </a:p>
      </dgm:t>
    </dgm:pt>
    <dgm:pt modelId="{D52D4E3B-7E5B-470F-AF0C-BFE9AB4C11AE}" type="sibTrans" cxnId="{F4EF757A-6D8D-4B26-B22A-A24D823BB34A}">
      <dgm:prSet/>
      <dgm:spPr/>
      <dgm:t>
        <a:bodyPr/>
        <a:lstStyle/>
        <a:p>
          <a:endParaRPr lang="en-US"/>
        </a:p>
      </dgm:t>
    </dgm:pt>
    <dgm:pt modelId="{417A9F9C-47F1-41FA-AB13-25C53D849C01}">
      <dgm:prSet custT="1"/>
      <dgm:spPr>
        <a:solidFill>
          <a:srgbClr val="5AA6BE"/>
        </a:solidFill>
        <a:scene3d>
          <a:camera prst="orthographicFront"/>
          <a:lightRig rig="flat" dir="t"/>
        </a:scene3d>
        <a:sp3d prstMaterial="plastic">
          <a:bevelT w="0" h="0"/>
          <a:bevelB w="0" h="0" prst="angle"/>
        </a:sp3d>
      </dgm:spPr>
      <dgm:t>
        <a:bodyPr/>
        <a:lstStyle/>
        <a:p>
          <a:r>
            <a:rPr lang="en-US" sz="3000" b="1" dirty="0">
              <a:solidFill>
                <a:schemeClr val="bg1"/>
              </a:solidFill>
              <a:latin typeface="Calibri Light" panose="020F0302020204030204" pitchFamily="34" charset="0"/>
              <a:cs typeface="Calibri Light" panose="020F0302020204030204" pitchFamily="34" charset="0"/>
            </a:rPr>
            <a:t>O</a:t>
          </a:r>
          <a:r>
            <a:rPr lang="en-US" sz="2000" b="1" dirty="0">
              <a:solidFill>
                <a:schemeClr val="bg1"/>
              </a:solidFill>
              <a:latin typeface="Calibri Light" panose="020F0302020204030204" pitchFamily="34" charset="0"/>
              <a:cs typeface="Calibri Light" panose="020F0302020204030204" pitchFamily="34" charset="0"/>
            </a:rPr>
            <a:t>riginal – </a:t>
          </a:r>
          <a:r>
            <a:rPr lang="en-US" sz="1800" b="1" dirty="0">
              <a:solidFill>
                <a:schemeClr val="bg1"/>
              </a:solidFill>
              <a:latin typeface="Calibri Light" panose="020F0302020204030204" pitchFamily="34" charset="0"/>
              <a:cs typeface="Calibri Light" panose="020F0302020204030204" pitchFamily="34" charset="0"/>
            </a:rPr>
            <a:t>The graphic contains verifiable data sources</a:t>
          </a:r>
        </a:p>
      </dgm:t>
    </dgm:pt>
    <dgm:pt modelId="{BA961F74-4DD6-447C-947A-E3DBCEAB05A2}" type="sibTrans" cxnId="{1DC0B2E7-1F5E-49DA-A116-A671BC59790D}">
      <dgm:prSet/>
      <dgm:spPr/>
      <dgm:t>
        <a:bodyPr/>
        <a:lstStyle/>
        <a:p>
          <a:endParaRPr lang="en-US"/>
        </a:p>
      </dgm:t>
    </dgm:pt>
    <dgm:pt modelId="{58E22368-5F77-474D-98BE-DBA6F5E9F86E}" type="parTrans" cxnId="{1DC0B2E7-1F5E-49DA-A116-A671BC59790D}">
      <dgm:prSet/>
      <dgm:spPr/>
      <dgm:t>
        <a:bodyPr/>
        <a:lstStyle/>
        <a:p>
          <a:endParaRPr lang="en-US"/>
        </a:p>
      </dgm:t>
    </dgm:pt>
    <dgm:pt modelId="{C1572911-2259-4B98-A807-218BCB429620}" type="pres">
      <dgm:prSet presAssocID="{35277429-6391-43E1-832D-968C67136520}" presName="diagram" presStyleCnt="0">
        <dgm:presLayoutVars>
          <dgm:dir/>
          <dgm:resizeHandles val="exact"/>
        </dgm:presLayoutVars>
      </dgm:prSet>
      <dgm:spPr/>
    </dgm:pt>
    <dgm:pt modelId="{30650029-5EDE-4C53-AADB-EE66756AC2F4}" type="pres">
      <dgm:prSet presAssocID="{32F69FA7-672A-421B-9E53-24493035B9F1}" presName="node" presStyleLbl="node1" presStyleIdx="0" presStyleCnt="4" custScaleX="118620" custLinFactNeighborX="281" custLinFactNeighborY="-82">
        <dgm:presLayoutVars>
          <dgm:bulletEnabled val="1"/>
        </dgm:presLayoutVars>
      </dgm:prSet>
      <dgm:spPr/>
    </dgm:pt>
    <dgm:pt modelId="{1970D26C-75AA-4CB4-B0DD-B5CD34EB87C5}" type="pres">
      <dgm:prSet presAssocID="{1A322F44-9112-46C8-8DFD-B7E7E62F4CA4}" presName="sibTrans" presStyleCnt="0"/>
      <dgm:spPr/>
    </dgm:pt>
    <dgm:pt modelId="{A37D2793-4F40-4518-93D4-13EB702618CD}" type="pres">
      <dgm:prSet presAssocID="{B6D9FE30-C999-4C58-ADC7-8FDB9CBCA497}" presName="node" presStyleLbl="node1" presStyleIdx="1" presStyleCnt="4" custScaleX="118620">
        <dgm:presLayoutVars>
          <dgm:bulletEnabled val="1"/>
        </dgm:presLayoutVars>
      </dgm:prSet>
      <dgm:spPr/>
    </dgm:pt>
    <dgm:pt modelId="{2F48C3BC-2DF4-47FA-BA64-EFFB6A262B03}" type="pres">
      <dgm:prSet presAssocID="{48A73B93-E9FE-43F6-92A5-B291106C2462}" presName="sibTrans" presStyleCnt="0"/>
      <dgm:spPr/>
    </dgm:pt>
    <dgm:pt modelId="{F8C17F4E-9FB3-447C-BD47-15F7EEF57C0C}" type="pres">
      <dgm:prSet presAssocID="{417A9F9C-47F1-41FA-AB13-25C53D849C01}" presName="node" presStyleLbl="node1" presStyleIdx="2" presStyleCnt="4" custScaleX="118620" custScaleY="54457">
        <dgm:presLayoutVars>
          <dgm:bulletEnabled val="1"/>
        </dgm:presLayoutVars>
      </dgm:prSet>
      <dgm:spPr/>
    </dgm:pt>
    <dgm:pt modelId="{6093B3BA-071A-4BBC-A774-BC71BB113013}" type="pres">
      <dgm:prSet presAssocID="{BA961F74-4DD6-447C-947A-E3DBCEAB05A2}" presName="sibTrans" presStyleCnt="0"/>
      <dgm:spPr/>
    </dgm:pt>
    <dgm:pt modelId="{4A7057F4-0F1F-4E70-B5E3-51BF27EC2691}" type="pres">
      <dgm:prSet presAssocID="{815BFE0D-59AC-48CF-B7A5-D71A64F8E4D9}" presName="node" presStyleLbl="node1" presStyleIdx="3" presStyleCnt="4" custScaleX="118620" custScaleY="54457">
        <dgm:presLayoutVars>
          <dgm:bulletEnabled val="1"/>
        </dgm:presLayoutVars>
      </dgm:prSet>
      <dgm:spPr/>
    </dgm:pt>
  </dgm:ptLst>
  <dgm:cxnLst>
    <dgm:cxn modelId="{3E881A17-C368-4E3A-A852-B3D3A8AB344C}" type="presOf" srcId="{417A9F9C-47F1-41FA-AB13-25C53D849C01}" destId="{F8C17F4E-9FB3-447C-BD47-15F7EEF57C0C}" srcOrd="0" destOrd="0" presId="urn:microsoft.com/office/officeart/2005/8/layout/default"/>
    <dgm:cxn modelId="{1850762E-0DB6-4E75-B363-C18AFCAFE184}" type="presOf" srcId="{35277429-6391-43E1-832D-968C67136520}" destId="{C1572911-2259-4B98-A807-218BCB429620}" srcOrd="0" destOrd="0" presId="urn:microsoft.com/office/officeart/2005/8/layout/default"/>
    <dgm:cxn modelId="{7313975C-23E0-4FA5-9FA9-F5C71CD0DE7D}" type="presOf" srcId="{32F69FA7-672A-421B-9E53-24493035B9F1}" destId="{30650029-5EDE-4C53-AADB-EE66756AC2F4}" srcOrd="0" destOrd="0" presId="urn:microsoft.com/office/officeart/2005/8/layout/default"/>
    <dgm:cxn modelId="{DA0E2051-399E-446C-BF7E-690E7CF9AE03}" type="presOf" srcId="{815BFE0D-59AC-48CF-B7A5-D71A64F8E4D9}" destId="{4A7057F4-0F1F-4E70-B5E3-51BF27EC2691}" srcOrd="0" destOrd="0" presId="urn:microsoft.com/office/officeart/2005/8/layout/default"/>
    <dgm:cxn modelId="{E3AB5651-FD1E-4197-AB53-4553DB274F7C}" type="presOf" srcId="{B6D9FE30-C999-4C58-ADC7-8FDB9CBCA497}" destId="{A37D2793-4F40-4518-93D4-13EB702618CD}" srcOrd="0" destOrd="0" presId="urn:microsoft.com/office/officeart/2005/8/layout/default"/>
    <dgm:cxn modelId="{F4EF757A-6D8D-4B26-B22A-A24D823BB34A}" srcId="{35277429-6391-43E1-832D-968C67136520}" destId="{815BFE0D-59AC-48CF-B7A5-D71A64F8E4D9}" srcOrd="3" destOrd="0" parTransId="{70FC42EA-8600-4FA4-8CA1-6E1E8DF732CF}" sibTransId="{D52D4E3B-7E5B-470F-AF0C-BFE9AB4C11AE}"/>
    <dgm:cxn modelId="{58C779C8-849F-449D-8E39-AD939BF2FD3D}" srcId="{35277429-6391-43E1-832D-968C67136520}" destId="{B6D9FE30-C999-4C58-ADC7-8FDB9CBCA497}" srcOrd="1" destOrd="0" parTransId="{720960C4-6642-4D2F-93AE-4F5EE98FC8DC}" sibTransId="{48A73B93-E9FE-43F6-92A5-B291106C2462}"/>
    <dgm:cxn modelId="{1DC0B2E7-1F5E-49DA-A116-A671BC59790D}" srcId="{35277429-6391-43E1-832D-968C67136520}" destId="{417A9F9C-47F1-41FA-AB13-25C53D849C01}" srcOrd="2" destOrd="0" parTransId="{58E22368-5F77-474D-98BE-DBA6F5E9F86E}" sibTransId="{BA961F74-4DD6-447C-947A-E3DBCEAB05A2}"/>
    <dgm:cxn modelId="{B0B857E8-2ACF-4E88-9D15-8C279E99F5CD}" srcId="{35277429-6391-43E1-832D-968C67136520}" destId="{32F69FA7-672A-421B-9E53-24493035B9F1}" srcOrd="0" destOrd="0" parTransId="{80834368-C823-423A-8F19-F126C4A058B4}" sibTransId="{1A322F44-9112-46C8-8DFD-B7E7E62F4CA4}"/>
    <dgm:cxn modelId="{04A14ECB-724D-4A6A-A109-68D8A19CBC82}" type="presParOf" srcId="{C1572911-2259-4B98-A807-218BCB429620}" destId="{30650029-5EDE-4C53-AADB-EE66756AC2F4}" srcOrd="0" destOrd="0" presId="urn:microsoft.com/office/officeart/2005/8/layout/default"/>
    <dgm:cxn modelId="{54B404E7-224B-4C42-830A-655F7D50FFB5}" type="presParOf" srcId="{C1572911-2259-4B98-A807-218BCB429620}" destId="{1970D26C-75AA-4CB4-B0DD-B5CD34EB87C5}" srcOrd="1" destOrd="0" presId="urn:microsoft.com/office/officeart/2005/8/layout/default"/>
    <dgm:cxn modelId="{649D8AF4-0CF5-49BC-99E8-3FA6D2A65FC9}" type="presParOf" srcId="{C1572911-2259-4B98-A807-218BCB429620}" destId="{A37D2793-4F40-4518-93D4-13EB702618CD}" srcOrd="2" destOrd="0" presId="urn:microsoft.com/office/officeart/2005/8/layout/default"/>
    <dgm:cxn modelId="{27675AD6-0D29-4C7C-BBF8-36067AB3FA4D}" type="presParOf" srcId="{C1572911-2259-4B98-A807-218BCB429620}" destId="{2F48C3BC-2DF4-47FA-BA64-EFFB6A262B03}" srcOrd="3" destOrd="0" presId="urn:microsoft.com/office/officeart/2005/8/layout/default"/>
    <dgm:cxn modelId="{C6763F67-1ECF-46DA-A5C8-6731543708F1}" type="presParOf" srcId="{C1572911-2259-4B98-A807-218BCB429620}" destId="{F8C17F4E-9FB3-447C-BD47-15F7EEF57C0C}" srcOrd="4" destOrd="0" presId="urn:microsoft.com/office/officeart/2005/8/layout/default"/>
    <dgm:cxn modelId="{273F62E9-B1AB-41AA-AE53-AD0ACCFFD89D}" type="presParOf" srcId="{C1572911-2259-4B98-A807-218BCB429620}" destId="{6093B3BA-071A-4BBC-A774-BC71BB113013}" srcOrd="5" destOrd="0" presId="urn:microsoft.com/office/officeart/2005/8/layout/default"/>
    <dgm:cxn modelId="{247CBC7C-362B-431B-8768-260F0F5EE01D}" type="presParOf" srcId="{C1572911-2259-4B98-A807-218BCB429620}" destId="{4A7057F4-0F1F-4E70-B5E3-51BF27EC2691}"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277429-6391-43E1-832D-968C67136520}" type="doc">
      <dgm:prSet loTypeId="urn:microsoft.com/office/officeart/2005/8/layout/default" loCatId="list" qsTypeId="urn:microsoft.com/office/officeart/2005/8/quickstyle/3d1" qsCatId="3D" csTypeId="urn:microsoft.com/office/officeart/2005/8/colors/accent2_4" csCatId="accent2" phldr="1"/>
      <dgm:spPr/>
      <dgm:t>
        <a:bodyPr/>
        <a:lstStyle/>
        <a:p>
          <a:endParaRPr lang="en-US"/>
        </a:p>
      </dgm:t>
    </dgm:pt>
    <dgm:pt modelId="{32F69FA7-672A-421B-9E53-24493035B9F1}">
      <dgm:prSet phldrT="[Text]" custT="1"/>
      <dgm:spPr>
        <a:solidFill>
          <a:srgbClr val="032859"/>
        </a:solidFill>
        <a:scene3d>
          <a:camera prst="orthographicFront"/>
          <a:lightRig rig="flat" dir="t"/>
        </a:scene3d>
        <a:sp3d prstMaterial="plastic">
          <a:bevelT w="0" h="0"/>
          <a:bevelB w="0" h="0" prst="angle"/>
        </a:sp3d>
      </dgm:spPr>
      <dgm:t>
        <a:bodyPr/>
        <a:lstStyle/>
        <a:p>
          <a:pPr algn="ctr"/>
          <a:r>
            <a:rPr lang="en-US" sz="3000" b="1" u="sng" dirty="0">
              <a:latin typeface="Calibri Light" panose="020F0302020204030204" pitchFamily="34" charset="0"/>
              <a:cs typeface="Calibri Light" panose="020F0302020204030204" pitchFamily="34" charset="0"/>
            </a:rPr>
            <a:t>O</a:t>
          </a:r>
          <a:r>
            <a:rPr lang="en-US" sz="2000" b="1" u="sng" dirty="0">
              <a:latin typeface="Calibri Light" panose="020F0302020204030204" pitchFamily="34" charset="0"/>
              <a:cs typeface="Calibri Light" panose="020F0302020204030204" pitchFamily="34" charset="0"/>
            </a:rPr>
            <a:t>bservable</a:t>
          </a:r>
          <a:r>
            <a:rPr lang="en-US" sz="2000" b="1" dirty="0">
              <a:latin typeface="Calibri Light" panose="020F0302020204030204" pitchFamily="34" charset="0"/>
              <a:cs typeface="Calibri Light" panose="020F0302020204030204" pitchFamily="34" charset="0"/>
            </a:rPr>
            <a:t> – </a:t>
          </a:r>
          <a:r>
            <a:rPr lang="en-US" sz="1800" b="0" dirty="0">
              <a:latin typeface="Calibri Light" panose="020F0302020204030204" pitchFamily="34" charset="0"/>
              <a:cs typeface="Calibri Light" panose="020F0302020204030204" pitchFamily="34" charset="0"/>
            </a:rPr>
            <a:t>The graphic contains a fact or a trend that a lay person can see.  </a:t>
          </a:r>
          <a:endParaRPr lang="en-US" sz="2000" b="0" dirty="0">
            <a:latin typeface="Calibri Light" panose="020F0302020204030204" pitchFamily="34" charset="0"/>
            <a:cs typeface="Calibri Light" panose="020F0302020204030204" pitchFamily="34" charset="0"/>
          </a:endParaRPr>
        </a:p>
      </dgm:t>
    </dgm:pt>
    <dgm:pt modelId="{1A322F44-9112-46C8-8DFD-B7E7E62F4CA4}" type="sibTrans" cxnId="{B0B857E8-2ACF-4E88-9D15-8C279E99F5CD}">
      <dgm:prSet/>
      <dgm:spPr/>
      <dgm:t>
        <a:bodyPr/>
        <a:lstStyle/>
        <a:p>
          <a:endParaRPr lang="en-US"/>
        </a:p>
      </dgm:t>
    </dgm:pt>
    <dgm:pt modelId="{80834368-C823-423A-8F19-F126C4A058B4}" type="parTrans" cxnId="{B0B857E8-2ACF-4E88-9D15-8C279E99F5CD}">
      <dgm:prSet/>
      <dgm:spPr/>
      <dgm:t>
        <a:bodyPr/>
        <a:lstStyle/>
        <a:p>
          <a:endParaRPr lang="en-US"/>
        </a:p>
      </dgm:t>
    </dgm:pt>
    <dgm:pt modelId="{C1572911-2259-4B98-A807-218BCB429620}" type="pres">
      <dgm:prSet presAssocID="{35277429-6391-43E1-832D-968C67136520}" presName="diagram" presStyleCnt="0">
        <dgm:presLayoutVars>
          <dgm:dir/>
          <dgm:resizeHandles val="exact"/>
        </dgm:presLayoutVars>
      </dgm:prSet>
      <dgm:spPr/>
    </dgm:pt>
    <dgm:pt modelId="{30650029-5EDE-4C53-AADB-EE66756AC2F4}" type="pres">
      <dgm:prSet presAssocID="{32F69FA7-672A-421B-9E53-24493035B9F1}" presName="node" presStyleLbl="node1" presStyleIdx="0" presStyleCnt="1" custScaleX="118620" custLinFactNeighborX="-18" custLinFactNeighborY="-1382">
        <dgm:presLayoutVars>
          <dgm:bulletEnabled val="1"/>
        </dgm:presLayoutVars>
      </dgm:prSet>
      <dgm:spPr/>
    </dgm:pt>
  </dgm:ptLst>
  <dgm:cxnLst>
    <dgm:cxn modelId="{1850762E-0DB6-4E75-B363-C18AFCAFE184}" type="presOf" srcId="{35277429-6391-43E1-832D-968C67136520}" destId="{C1572911-2259-4B98-A807-218BCB429620}" srcOrd="0" destOrd="0" presId="urn:microsoft.com/office/officeart/2005/8/layout/default"/>
    <dgm:cxn modelId="{7313975C-23E0-4FA5-9FA9-F5C71CD0DE7D}" type="presOf" srcId="{32F69FA7-672A-421B-9E53-24493035B9F1}" destId="{30650029-5EDE-4C53-AADB-EE66756AC2F4}" srcOrd="0" destOrd="0" presId="urn:microsoft.com/office/officeart/2005/8/layout/default"/>
    <dgm:cxn modelId="{B0B857E8-2ACF-4E88-9D15-8C279E99F5CD}" srcId="{35277429-6391-43E1-832D-968C67136520}" destId="{32F69FA7-672A-421B-9E53-24493035B9F1}" srcOrd="0" destOrd="0" parTransId="{80834368-C823-423A-8F19-F126C4A058B4}" sibTransId="{1A322F44-9112-46C8-8DFD-B7E7E62F4CA4}"/>
    <dgm:cxn modelId="{04A14ECB-724D-4A6A-A109-68D8A19CBC82}" type="presParOf" srcId="{C1572911-2259-4B98-A807-218BCB429620}" destId="{30650029-5EDE-4C53-AADB-EE66756AC2F4}" srcOrd="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277429-6391-43E1-832D-968C67136520}" type="doc">
      <dgm:prSet loTypeId="urn:microsoft.com/office/officeart/2005/8/layout/default" loCatId="list" qsTypeId="urn:microsoft.com/office/officeart/2005/8/quickstyle/3d1" qsCatId="3D" csTypeId="urn:microsoft.com/office/officeart/2005/8/colors/accent2_4" csCatId="accent2" phldr="1"/>
      <dgm:spPr/>
      <dgm:t>
        <a:bodyPr/>
        <a:lstStyle/>
        <a:p>
          <a:endParaRPr lang="en-US"/>
        </a:p>
      </dgm:t>
    </dgm:pt>
    <dgm:pt modelId="{32F69FA7-672A-421B-9E53-24493035B9F1}">
      <dgm:prSet phldrT="[Text]" custT="1"/>
      <dgm:spPr>
        <a:solidFill>
          <a:srgbClr val="032859"/>
        </a:solidFill>
        <a:scene3d>
          <a:camera prst="orthographicFront"/>
          <a:lightRig rig="flat" dir="t"/>
        </a:scene3d>
        <a:sp3d prstMaterial="plastic">
          <a:bevelT w="0" h="0"/>
          <a:bevelB w="0" h="0" prst="angle"/>
        </a:sp3d>
      </dgm:spPr>
      <dgm:t>
        <a:bodyPr/>
        <a:lstStyle/>
        <a:p>
          <a:pPr algn="ctr"/>
          <a:r>
            <a:rPr lang="en-US" sz="3000" b="1" u="sng" dirty="0">
              <a:latin typeface="Calibri Light" panose="020F0302020204030204" pitchFamily="34" charset="0"/>
              <a:cs typeface="Calibri Light" panose="020F0302020204030204" pitchFamily="34" charset="0"/>
            </a:rPr>
            <a:t>O</a:t>
          </a:r>
          <a:r>
            <a:rPr lang="en-US" sz="2000" b="1" u="sng" dirty="0">
              <a:latin typeface="Calibri Light" panose="020F0302020204030204" pitchFamily="34" charset="0"/>
              <a:cs typeface="Calibri Light" panose="020F0302020204030204" pitchFamily="34" charset="0"/>
            </a:rPr>
            <a:t>bservable</a:t>
          </a:r>
          <a:r>
            <a:rPr lang="en-US" sz="2000" b="1" dirty="0">
              <a:latin typeface="Calibri Light" panose="020F0302020204030204" pitchFamily="34" charset="0"/>
              <a:cs typeface="Calibri Light" panose="020F0302020204030204" pitchFamily="34" charset="0"/>
            </a:rPr>
            <a:t> – </a:t>
          </a:r>
          <a:r>
            <a:rPr lang="en-US" sz="1800" b="0" dirty="0">
              <a:latin typeface="Calibri Light" panose="020F0302020204030204" pitchFamily="34" charset="0"/>
              <a:cs typeface="Calibri Light" panose="020F0302020204030204" pitchFamily="34" charset="0"/>
            </a:rPr>
            <a:t>The graphic contains a fact or a trend that a lay person can see.  </a:t>
          </a:r>
          <a:endParaRPr lang="en-US" sz="2000" b="0" dirty="0">
            <a:latin typeface="Calibri Light" panose="020F0302020204030204" pitchFamily="34" charset="0"/>
            <a:cs typeface="Calibri Light" panose="020F0302020204030204" pitchFamily="34" charset="0"/>
          </a:endParaRPr>
        </a:p>
      </dgm:t>
    </dgm:pt>
    <dgm:pt modelId="{1A322F44-9112-46C8-8DFD-B7E7E62F4CA4}" type="sibTrans" cxnId="{B0B857E8-2ACF-4E88-9D15-8C279E99F5CD}">
      <dgm:prSet/>
      <dgm:spPr/>
      <dgm:t>
        <a:bodyPr/>
        <a:lstStyle/>
        <a:p>
          <a:endParaRPr lang="en-US"/>
        </a:p>
      </dgm:t>
    </dgm:pt>
    <dgm:pt modelId="{80834368-C823-423A-8F19-F126C4A058B4}" type="parTrans" cxnId="{B0B857E8-2ACF-4E88-9D15-8C279E99F5CD}">
      <dgm:prSet/>
      <dgm:spPr/>
      <dgm:t>
        <a:bodyPr/>
        <a:lstStyle/>
        <a:p>
          <a:endParaRPr lang="en-US"/>
        </a:p>
      </dgm:t>
    </dgm:pt>
    <dgm:pt modelId="{C1572911-2259-4B98-A807-218BCB429620}" type="pres">
      <dgm:prSet presAssocID="{35277429-6391-43E1-832D-968C67136520}" presName="diagram" presStyleCnt="0">
        <dgm:presLayoutVars>
          <dgm:dir/>
          <dgm:resizeHandles val="exact"/>
        </dgm:presLayoutVars>
      </dgm:prSet>
      <dgm:spPr/>
    </dgm:pt>
    <dgm:pt modelId="{30650029-5EDE-4C53-AADB-EE66756AC2F4}" type="pres">
      <dgm:prSet presAssocID="{32F69FA7-672A-421B-9E53-24493035B9F1}" presName="node" presStyleLbl="node1" presStyleIdx="0" presStyleCnt="1" custScaleX="118620" custLinFactNeighborX="-18" custLinFactNeighborY="-1382">
        <dgm:presLayoutVars>
          <dgm:bulletEnabled val="1"/>
        </dgm:presLayoutVars>
      </dgm:prSet>
      <dgm:spPr/>
    </dgm:pt>
  </dgm:ptLst>
  <dgm:cxnLst>
    <dgm:cxn modelId="{1850762E-0DB6-4E75-B363-C18AFCAFE184}" type="presOf" srcId="{35277429-6391-43E1-832D-968C67136520}" destId="{C1572911-2259-4B98-A807-218BCB429620}" srcOrd="0" destOrd="0" presId="urn:microsoft.com/office/officeart/2005/8/layout/default"/>
    <dgm:cxn modelId="{7313975C-23E0-4FA5-9FA9-F5C71CD0DE7D}" type="presOf" srcId="{32F69FA7-672A-421B-9E53-24493035B9F1}" destId="{30650029-5EDE-4C53-AADB-EE66756AC2F4}" srcOrd="0" destOrd="0" presId="urn:microsoft.com/office/officeart/2005/8/layout/default"/>
    <dgm:cxn modelId="{B0B857E8-2ACF-4E88-9D15-8C279E99F5CD}" srcId="{35277429-6391-43E1-832D-968C67136520}" destId="{32F69FA7-672A-421B-9E53-24493035B9F1}" srcOrd="0" destOrd="0" parTransId="{80834368-C823-423A-8F19-F126C4A058B4}" sibTransId="{1A322F44-9112-46C8-8DFD-B7E7E62F4CA4}"/>
    <dgm:cxn modelId="{04A14ECB-724D-4A6A-A109-68D8A19CBC82}" type="presParOf" srcId="{C1572911-2259-4B98-A807-218BCB429620}" destId="{30650029-5EDE-4C53-AADB-EE66756AC2F4}" srcOrd="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277429-6391-43E1-832D-968C67136520}" type="doc">
      <dgm:prSet loTypeId="urn:microsoft.com/office/officeart/2005/8/layout/default" loCatId="list" qsTypeId="urn:microsoft.com/office/officeart/2005/8/quickstyle/3d1" qsCatId="3D" csTypeId="urn:microsoft.com/office/officeart/2005/8/colors/accent2_4" csCatId="accent2" phldr="1"/>
      <dgm:spPr/>
      <dgm:t>
        <a:bodyPr/>
        <a:lstStyle/>
        <a:p>
          <a:endParaRPr lang="en-US"/>
        </a:p>
      </dgm:t>
    </dgm:pt>
    <dgm:pt modelId="{32F69FA7-672A-421B-9E53-24493035B9F1}">
      <dgm:prSet phldrT="[Text]" custT="1"/>
      <dgm:spPr>
        <a:solidFill>
          <a:srgbClr val="032859"/>
        </a:solidFill>
        <a:scene3d>
          <a:camera prst="orthographicFront"/>
          <a:lightRig rig="flat" dir="t"/>
        </a:scene3d>
        <a:sp3d prstMaterial="plastic">
          <a:bevelT w="0" h="0"/>
          <a:bevelB w="0" h="0" prst="angle"/>
        </a:sp3d>
      </dgm:spPr>
      <dgm:t>
        <a:bodyPr/>
        <a:lstStyle/>
        <a:p>
          <a:pPr algn="ctr"/>
          <a:r>
            <a:rPr lang="en-US" sz="3000" b="1" u="sng" dirty="0">
              <a:latin typeface="Calibri Light" panose="020F0302020204030204" pitchFamily="34" charset="0"/>
              <a:cs typeface="Calibri Light" panose="020F0302020204030204" pitchFamily="34" charset="0"/>
            </a:rPr>
            <a:t>O</a:t>
          </a:r>
          <a:r>
            <a:rPr lang="en-US" sz="2000" b="1" u="sng" dirty="0">
              <a:latin typeface="Calibri Light" panose="020F0302020204030204" pitchFamily="34" charset="0"/>
              <a:cs typeface="Calibri Light" panose="020F0302020204030204" pitchFamily="34" charset="0"/>
            </a:rPr>
            <a:t>bservable</a:t>
          </a:r>
          <a:r>
            <a:rPr lang="en-US" sz="2000" b="1" dirty="0">
              <a:latin typeface="Calibri Light" panose="020F0302020204030204" pitchFamily="34" charset="0"/>
              <a:cs typeface="Calibri Light" panose="020F0302020204030204" pitchFamily="34" charset="0"/>
            </a:rPr>
            <a:t> – </a:t>
          </a:r>
          <a:r>
            <a:rPr lang="en-US" sz="1800" b="0" dirty="0">
              <a:latin typeface="Calibri Light" panose="020F0302020204030204" pitchFamily="34" charset="0"/>
              <a:cs typeface="Calibri Light" panose="020F0302020204030204" pitchFamily="34" charset="0"/>
            </a:rPr>
            <a:t>The graphic contains a fact or a trend that a lay person can see.  </a:t>
          </a:r>
          <a:endParaRPr lang="en-US" sz="2000" b="0" dirty="0">
            <a:latin typeface="Calibri Light" panose="020F0302020204030204" pitchFamily="34" charset="0"/>
            <a:cs typeface="Calibri Light" panose="020F0302020204030204" pitchFamily="34" charset="0"/>
          </a:endParaRPr>
        </a:p>
      </dgm:t>
    </dgm:pt>
    <dgm:pt modelId="{1A322F44-9112-46C8-8DFD-B7E7E62F4CA4}" type="sibTrans" cxnId="{B0B857E8-2ACF-4E88-9D15-8C279E99F5CD}">
      <dgm:prSet/>
      <dgm:spPr/>
      <dgm:t>
        <a:bodyPr/>
        <a:lstStyle/>
        <a:p>
          <a:endParaRPr lang="en-US"/>
        </a:p>
      </dgm:t>
    </dgm:pt>
    <dgm:pt modelId="{80834368-C823-423A-8F19-F126C4A058B4}" type="parTrans" cxnId="{B0B857E8-2ACF-4E88-9D15-8C279E99F5CD}">
      <dgm:prSet/>
      <dgm:spPr/>
      <dgm:t>
        <a:bodyPr/>
        <a:lstStyle/>
        <a:p>
          <a:endParaRPr lang="en-US"/>
        </a:p>
      </dgm:t>
    </dgm:pt>
    <dgm:pt modelId="{C1572911-2259-4B98-A807-218BCB429620}" type="pres">
      <dgm:prSet presAssocID="{35277429-6391-43E1-832D-968C67136520}" presName="diagram" presStyleCnt="0">
        <dgm:presLayoutVars>
          <dgm:dir/>
          <dgm:resizeHandles val="exact"/>
        </dgm:presLayoutVars>
      </dgm:prSet>
      <dgm:spPr/>
    </dgm:pt>
    <dgm:pt modelId="{30650029-5EDE-4C53-AADB-EE66756AC2F4}" type="pres">
      <dgm:prSet presAssocID="{32F69FA7-672A-421B-9E53-24493035B9F1}" presName="node" presStyleLbl="node1" presStyleIdx="0" presStyleCnt="1" custScaleX="118620" custLinFactNeighborX="-18" custLinFactNeighborY="-1382">
        <dgm:presLayoutVars>
          <dgm:bulletEnabled val="1"/>
        </dgm:presLayoutVars>
      </dgm:prSet>
      <dgm:spPr/>
    </dgm:pt>
  </dgm:ptLst>
  <dgm:cxnLst>
    <dgm:cxn modelId="{1850762E-0DB6-4E75-B363-C18AFCAFE184}" type="presOf" srcId="{35277429-6391-43E1-832D-968C67136520}" destId="{C1572911-2259-4B98-A807-218BCB429620}" srcOrd="0" destOrd="0" presId="urn:microsoft.com/office/officeart/2005/8/layout/default"/>
    <dgm:cxn modelId="{7313975C-23E0-4FA5-9FA9-F5C71CD0DE7D}" type="presOf" srcId="{32F69FA7-672A-421B-9E53-24493035B9F1}" destId="{30650029-5EDE-4C53-AADB-EE66756AC2F4}" srcOrd="0" destOrd="0" presId="urn:microsoft.com/office/officeart/2005/8/layout/default"/>
    <dgm:cxn modelId="{B0B857E8-2ACF-4E88-9D15-8C279E99F5CD}" srcId="{35277429-6391-43E1-832D-968C67136520}" destId="{32F69FA7-672A-421B-9E53-24493035B9F1}" srcOrd="0" destOrd="0" parTransId="{80834368-C823-423A-8F19-F126C4A058B4}" sibTransId="{1A322F44-9112-46C8-8DFD-B7E7E62F4CA4}"/>
    <dgm:cxn modelId="{04A14ECB-724D-4A6A-A109-68D8A19CBC82}" type="presParOf" srcId="{C1572911-2259-4B98-A807-218BCB429620}" destId="{30650029-5EDE-4C53-AADB-EE66756AC2F4}" srcOrd="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277429-6391-43E1-832D-968C67136520}" type="doc">
      <dgm:prSet loTypeId="urn:microsoft.com/office/officeart/2005/8/layout/default" loCatId="list" qsTypeId="urn:microsoft.com/office/officeart/2005/8/quickstyle/3d1" qsCatId="3D" csTypeId="urn:microsoft.com/office/officeart/2005/8/colors/accent2_4" csCatId="accent2" phldr="1"/>
      <dgm:spPr/>
      <dgm:t>
        <a:bodyPr/>
        <a:lstStyle/>
        <a:p>
          <a:endParaRPr lang="en-US"/>
        </a:p>
      </dgm:t>
    </dgm:pt>
    <dgm:pt modelId="{32F69FA7-672A-421B-9E53-24493035B9F1}">
      <dgm:prSet phldrT="[Text]" custT="1"/>
      <dgm:spPr>
        <a:solidFill>
          <a:srgbClr val="032859"/>
        </a:solidFill>
        <a:scene3d>
          <a:camera prst="orthographicFront"/>
          <a:lightRig rig="flat" dir="t"/>
        </a:scene3d>
        <a:sp3d prstMaterial="plastic">
          <a:bevelT w="0" h="0"/>
          <a:bevelB w="0" h="0" prst="angle"/>
        </a:sp3d>
      </dgm:spPr>
      <dgm:t>
        <a:bodyPr/>
        <a:lstStyle/>
        <a:p>
          <a:pPr algn="ctr"/>
          <a:r>
            <a:rPr lang="en-US" sz="3000" b="1" u="sng" dirty="0">
              <a:latin typeface="Calibri Light" panose="020F0302020204030204" pitchFamily="34" charset="0"/>
              <a:cs typeface="Calibri Light" panose="020F0302020204030204" pitchFamily="34" charset="0"/>
            </a:rPr>
            <a:t>O</a:t>
          </a:r>
          <a:r>
            <a:rPr lang="en-US" sz="2000" b="1" u="sng" dirty="0">
              <a:latin typeface="Calibri Light" panose="020F0302020204030204" pitchFamily="34" charset="0"/>
              <a:cs typeface="Calibri Light" panose="020F0302020204030204" pitchFamily="34" charset="0"/>
            </a:rPr>
            <a:t>bservable</a:t>
          </a:r>
          <a:r>
            <a:rPr lang="en-US" sz="2000" b="1" dirty="0">
              <a:latin typeface="Calibri Light" panose="020F0302020204030204" pitchFamily="34" charset="0"/>
              <a:cs typeface="Calibri Light" panose="020F0302020204030204" pitchFamily="34" charset="0"/>
            </a:rPr>
            <a:t> – </a:t>
          </a:r>
          <a:r>
            <a:rPr lang="en-US" sz="1800" b="0" dirty="0">
              <a:latin typeface="Calibri Light" panose="020F0302020204030204" pitchFamily="34" charset="0"/>
              <a:cs typeface="Calibri Light" panose="020F0302020204030204" pitchFamily="34" charset="0"/>
            </a:rPr>
            <a:t>The graphic contains a fact or a trend that a lay person can see.  </a:t>
          </a:r>
          <a:endParaRPr lang="en-US" sz="2000" b="0" dirty="0">
            <a:latin typeface="Calibri Light" panose="020F0302020204030204" pitchFamily="34" charset="0"/>
            <a:cs typeface="Calibri Light" panose="020F0302020204030204" pitchFamily="34" charset="0"/>
          </a:endParaRPr>
        </a:p>
      </dgm:t>
    </dgm:pt>
    <dgm:pt modelId="{1A322F44-9112-46C8-8DFD-B7E7E62F4CA4}" type="sibTrans" cxnId="{B0B857E8-2ACF-4E88-9D15-8C279E99F5CD}">
      <dgm:prSet/>
      <dgm:spPr/>
      <dgm:t>
        <a:bodyPr/>
        <a:lstStyle/>
        <a:p>
          <a:endParaRPr lang="en-US"/>
        </a:p>
      </dgm:t>
    </dgm:pt>
    <dgm:pt modelId="{80834368-C823-423A-8F19-F126C4A058B4}" type="parTrans" cxnId="{B0B857E8-2ACF-4E88-9D15-8C279E99F5CD}">
      <dgm:prSet/>
      <dgm:spPr/>
      <dgm:t>
        <a:bodyPr/>
        <a:lstStyle/>
        <a:p>
          <a:endParaRPr lang="en-US"/>
        </a:p>
      </dgm:t>
    </dgm:pt>
    <dgm:pt modelId="{C1572911-2259-4B98-A807-218BCB429620}" type="pres">
      <dgm:prSet presAssocID="{35277429-6391-43E1-832D-968C67136520}" presName="diagram" presStyleCnt="0">
        <dgm:presLayoutVars>
          <dgm:dir/>
          <dgm:resizeHandles val="exact"/>
        </dgm:presLayoutVars>
      </dgm:prSet>
      <dgm:spPr/>
    </dgm:pt>
    <dgm:pt modelId="{30650029-5EDE-4C53-AADB-EE66756AC2F4}" type="pres">
      <dgm:prSet presAssocID="{32F69FA7-672A-421B-9E53-24493035B9F1}" presName="node" presStyleLbl="node1" presStyleIdx="0" presStyleCnt="1" custScaleX="118620" custLinFactNeighborX="482" custLinFactNeighborY="-1382">
        <dgm:presLayoutVars>
          <dgm:bulletEnabled val="1"/>
        </dgm:presLayoutVars>
      </dgm:prSet>
      <dgm:spPr/>
    </dgm:pt>
  </dgm:ptLst>
  <dgm:cxnLst>
    <dgm:cxn modelId="{1850762E-0DB6-4E75-B363-C18AFCAFE184}" type="presOf" srcId="{35277429-6391-43E1-832D-968C67136520}" destId="{C1572911-2259-4B98-A807-218BCB429620}" srcOrd="0" destOrd="0" presId="urn:microsoft.com/office/officeart/2005/8/layout/default"/>
    <dgm:cxn modelId="{7313975C-23E0-4FA5-9FA9-F5C71CD0DE7D}" type="presOf" srcId="{32F69FA7-672A-421B-9E53-24493035B9F1}" destId="{30650029-5EDE-4C53-AADB-EE66756AC2F4}" srcOrd="0" destOrd="0" presId="urn:microsoft.com/office/officeart/2005/8/layout/default"/>
    <dgm:cxn modelId="{B0B857E8-2ACF-4E88-9D15-8C279E99F5CD}" srcId="{35277429-6391-43E1-832D-968C67136520}" destId="{32F69FA7-672A-421B-9E53-24493035B9F1}" srcOrd="0" destOrd="0" parTransId="{80834368-C823-423A-8F19-F126C4A058B4}" sibTransId="{1A322F44-9112-46C8-8DFD-B7E7E62F4CA4}"/>
    <dgm:cxn modelId="{04A14ECB-724D-4A6A-A109-68D8A19CBC82}" type="presParOf" srcId="{C1572911-2259-4B98-A807-218BCB429620}" destId="{30650029-5EDE-4C53-AADB-EE66756AC2F4}" srcOrd="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FA6BD90-10F6-4A45-ADE5-F82E94357E11}" type="doc">
      <dgm:prSet loTypeId="urn:microsoft.com/office/officeart/2005/8/layout/default" loCatId="list" qsTypeId="urn:microsoft.com/office/officeart/2005/8/quickstyle/3d1" qsCatId="3D" csTypeId="urn:microsoft.com/office/officeart/2005/8/colors/accent1_4" csCatId="accent1" phldr="1"/>
      <dgm:spPr/>
      <dgm:t>
        <a:bodyPr/>
        <a:lstStyle/>
        <a:p>
          <a:endParaRPr lang="en-US"/>
        </a:p>
      </dgm:t>
    </dgm:pt>
    <dgm:pt modelId="{14EDD016-D637-4756-85FC-5000C1981328}">
      <dgm:prSet phldrT="[Text]" custT="1"/>
      <dgm:spPr>
        <a:solidFill>
          <a:schemeClr val="bg1">
            <a:lumMod val="65000"/>
          </a:schemeClr>
        </a:solidFill>
        <a:scene3d>
          <a:camera prst="orthographicFront"/>
          <a:lightRig rig="flat" dir="t"/>
        </a:scene3d>
        <a:sp3d prstMaterial="plastic">
          <a:bevelT w="0" h="0"/>
          <a:bevelB w="0" h="0" prst="angle"/>
        </a:sp3d>
      </dgm:spPr>
      <dgm:t>
        <a:bodyPr/>
        <a:lstStyle/>
        <a:p>
          <a:r>
            <a:rPr lang="en-US" sz="2400" b="1" dirty="0">
              <a:latin typeface="Calibri Light" panose="020F0302020204030204" pitchFamily="34" charset="0"/>
              <a:cs typeface="Calibri Light" panose="020F0302020204030204" pitchFamily="34" charset="0"/>
            </a:rPr>
            <a:t>Title – </a:t>
          </a:r>
          <a:r>
            <a:rPr lang="en-US" sz="2000" dirty="0">
              <a:latin typeface="Calibri Light" panose="020F0302020204030204" pitchFamily="34" charset="0"/>
              <a:cs typeface="Calibri Light" panose="020F0302020204030204" pitchFamily="34" charset="0"/>
            </a:rPr>
            <a:t>A simple but descriptive title that explains the graph.</a:t>
          </a:r>
        </a:p>
      </dgm:t>
    </dgm:pt>
    <dgm:pt modelId="{ED8F826F-6139-45E3-9E98-5334FCB4AAC5}" type="parTrans" cxnId="{07691326-A758-4276-B8FF-CDC375DE9FF5}">
      <dgm:prSet/>
      <dgm:spPr/>
      <dgm:t>
        <a:bodyPr/>
        <a:lstStyle/>
        <a:p>
          <a:endParaRPr lang="en-US"/>
        </a:p>
      </dgm:t>
    </dgm:pt>
    <dgm:pt modelId="{72126D6E-DF55-4473-BE5A-58A7CBB3271B}" type="sibTrans" cxnId="{07691326-A758-4276-B8FF-CDC375DE9FF5}">
      <dgm:prSet/>
      <dgm:spPr/>
      <dgm:t>
        <a:bodyPr/>
        <a:lstStyle/>
        <a:p>
          <a:endParaRPr lang="en-US"/>
        </a:p>
      </dgm:t>
    </dgm:pt>
    <dgm:pt modelId="{E4B10DE5-B98A-4BE2-8906-D8F5168F340E}">
      <dgm:prSet custT="1"/>
      <dgm:spPr>
        <a:solidFill>
          <a:schemeClr val="bg1">
            <a:lumMod val="65000"/>
          </a:schemeClr>
        </a:solidFill>
        <a:scene3d>
          <a:camera prst="orthographicFront"/>
          <a:lightRig rig="flat" dir="t"/>
        </a:scene3d>
        <a:sp3d prstMaterial="plastic">
          <a:bevelT w="0" h="0"/>
          <a:bevelB w="0" h="0" prst="angle"/>
        </a:sp3d>
      </dgm:spPr>
      <dgm:t>
        <a:bodyPr/>
        <a:lstStyle/>
        <a:p>
          <a:pPr>
            <a:lnSpc>
              <a:spcPct val="100000"/>
            </a:lnSpc>
          </a:pPr>
          <a:r>
            <a:rPr lang="en-US" sz="2400" b="1" dirty="0">
              <a:latin typeface="Calibri Light" panose="020F0302020204030204" pitchFamily="34" charset="0"/>
              <a:cs typeface="Calibri Light" panose="020F0302020204030204" pitchFamily="34" charset="0"/>
            </a:rPr>
            <a:t>Citations – </a:t>
          </a:r>
          <a:r>
            <a:rPr lang="en-US" sz="2000" dirty="0">
              <a:latin typeface="Calibri Light" panose="020F0302020204030204" pitchFamily="34" charset="0"/>
              <a:cs typeface="Calibri Light" panose="020F0302020204030204" pitchFamily="34" charset="0"/>
            </a:rPr>
            <a:t>The graph should include ALL data sources and citations. </a:t>
          </a:r>
        </a:p>
      </dgm:t>
    </dgm:pt>
    <dgm:pt modelId="{1E607EDA-7BF7-4FDA-924D-931155004CE2}" type="parTrans" cxnId="{123D6222-4BB7-476B-98F3-0C3ABDE81DE6}">
      <dgm:prSet/>
      <dgm:spPr/>
      <dgm:t>
        <a:bodyPr/>
        <a:lstStyle/>
        <a:p>
          <a:endParaRPr lang="en-US"/>
        </a:p>
      </dgm:t>
    </dgm:pt>
    <dgm:pt modelId="{B5388DC7-C730-470E-90E4-82C90742EBF0}" type="sibTrans" cxnId="{123D6222-4BB7-476B-98F3-0C3ABDE81DE6}">
      <dgm:prSet/>
      <dgm:spPr/>
      <dgm:t>
        <a:bodyPr/>
        <a:lstStyle/>
        <a:p>
          <a:endParaRPr lang="en-US"/>
        </a:p>
      </dgm:t>
    </dgm:pt>
    <dgm:pt modelId="{81AE3A90-D29F-46A6-BED6-95FF8BD7CFA8}">
      <dgm:prSet custT="1"/>
      <dgm:spPr>
        <a:solidFill>
          <a:schemeClr val="bg1">
            <a:lumMod val="65000"/>
          </a:schemeClr>
        </a:solidFill>
        <a:scene3d>
          <a:camera prst="orthographicFront"/>
          <a:lightRig rig="flat" dir="t"/>
        </a:scene3d>
        <a:sp3d prstMaterial="plastic">
          <a:bevelT w="0" h="0"/>
          <a:bevelB w="0" h="0" prst="angle"/>
        </a:sp3d>
      </dgm:spPr>
      <dgm:t>
        <a:bodyPr/>
        <a:lstStyle/>
        <a:p>
          <a:pPr>
            <a:lnSpc>
              <a:spcPct val="100000"/>
            </a:lnSpc>
          </a:pPr>
          <a:r>
            <a:rPr lang="en-US" sz="2400" b="1" dirty="0">
              <a:solidFill>
                <a:schemeClr val="bg1"/>
              </a:solidFill>
              <a:latin typeface="Calibri Light" panose="020F0302020204030204" pitchFamily="34" charset="0"/>
              <a:cs typeface="Calibri Light" panose="020F0302020204030204" pitchFamily="34" charset="0"/>
            </a:rPr>
            <a:t>Caption – </a:t>
          </a:r>
          <a:r>
            <a:rPr lang="en-US" sz="2000" dirty="0">
              <a:solidFill>
                <a:schemeClr val="bg1"/>
              </a:solidFill>
              <a:latin typeface="Calibri Light" panose="020F0302020204030204" pitchFamily="34" charset="0"/>
              <a:cs typeface="Calibri Light" panose="020F0302020204030204" pitchFamily="34" charset="0"/>
            </a:rPr>
            <a:t>If the title is not enough to explain what is happening, then a caption should be added. </a:t>
          </a:r>
        </a:p>
      </dgm:t>
    </dgm:pt>
    <dgm:pt modelId="{4336D363-1572-4E6F-BFBC-097682C4DA2B}" type="parTrans" cxnId="{9D9919D4-0BC6-44B0-8E2A-8AB7F6D8D458}">
      <dgm:prSet/>
      <dgm:spPr/>
      <dgm:t>
        <a:bodyPr/>
        <a:lstStyle/>
        <a:p>
          <a:endParaRPr lang="en-US"/>
        </a:p>
      </dgm:t>
    </dgm:pt>
    <dgm:pt modelId="{E6868FD5-F33A-435B-B685-848791519AD3}" type="sibTrans" cxnId="{9D9919D4-0BC6-44B0-8E2A-8AB7F6D8D458}">
      <dgm:prSet/>
      <dgm:spPr/>
      <dgm:t>
        <a:bodyPr/>
        <a:lstStyle/>
        <a:p>
          <a:endParaRPr lang="en-US"/>
        </a:p>
      </dgm:t>
    </dgm:pt>
    <dgm:pt modelId="{8EB4C3DB-D491-4B96-952C-AA4AF8B68E09}">
      <dgm:prSet custT="1"/>
      <dgm:spPr>
        <a:solidFill>
          <a:srgbClr val="C00000"/>
        </a:solidFill>
        <a:scene3d>
          <a:camera prst="orthographicFront"/>
          <a:lightRig rig="flat" dir="t"/>
        </a:scene3d>
        <a:sp3d prstMaterial="plastic">
          <a:bevelT w="0" h="0"/>
          <a:bevelB w="0" h="0" prst="angle"/>
        </a:sp3d>
      </dgm:spPr>
      <dgm:t>
        <a:bodyPr/>
        <a:lstStyle/>
        <a:p>
          <a:pPr>
            <a:lnSpc>
              <a:spcPct val="100000"/>
            </a:lnSpc>
          </a:pPr>
          <a:r>
            <a:rPr lang="en-US" sz="2400" b="1" dirty="0">
              <a:latin typeface="Calibri Light" panose="020F0302020204030204" pitchFamily="34" charset="0"/>
              <a:cs typeface="Calibri Light" panose="020F0302020204030204" pitchFamily="34" charset="0"/>
            </a:rPr>
            <a:t>Colors</a:t>
          </a:r>
          <a:r>
            <a:rPr lang="en-US" sz="2000" b="0" dirty="0">
              <a:latin typeface="Calibri Light" panose="020F0302020204030204" pitchFamily="34" charset="0"/>
              <a:cs typeface="Calibri Light" panose="020F0302020204030204" pitchFamily="34" charset="0"/>
            </a:rPr>
            <a:t> – Proper use of color is key to helping tell the story. Balance is key.</a:t>
          </a:r>
        </a:p>
      </dgm:t>
    </dgm:pt>
    <dgm:pt modelId="{2615FA17-6855-435B-967F-4EEB6A39748C}" type="parTrans" cxnId="{02FE78EA-DF0D-49BA-9F30-83385573E107}">
      <dgm:prSet/>
      <dgm:spPr/>
      <dgm:t>
        <a:bodyPr/>
        <a:lstStyle/>
        <a:p>
          <a:endParaRPr lang="en-US"/>
        </a:p>
      </dgm:t>
    </dgm:pt>
    <dgm:pt modelId="{9012EC40-A980-4FA8-ACD2-B457D0DE9324}" type="sibTrans" cxnId="{02FE78EA-DF0D-49BA-9F30-83385573E107}">
      <dgm:prSet/>
      <dgm:spPr/>
      <dgm:t>
        <a:bodyPr/>
        <a:lstStyle/>
        <a:p>
          <a:endParaRPr lang="en-US"/>
        </a:p>
      </dgm:t>
    </dgm:pt>
    <dgm:pt modelId="{E4403DE1-F2CA-49D1-B285-135736F98E10}" type="pres">
      <dgm:prSet presAssocID="{AFA6BD90-10F6-4A45-ADE5-F82E94357E11}" presName="diagram" presStyleCnt="0">
        <dgm:presLayoutVars>
          <dgm:dir/>
          <dgm:resizeHandles val="exact"/>
        </dgm:presLayoutVars>
      </dgm:prSet>
      <dgm:spPr/>
    </dgm:pt>
    <dgm:pt modelId="{B3CB5846-85E4-4BB8-839A-9DC12BBEACE5}" type="pres">
      <dgm:prSet presAssocID="{14EDD016-D637-4756-85FC-5000C1981328}" presName="node" presStyleLbl="node1" presStyleIdx="0" presStyleCnt="4" custScaleX="136257" custScaleY="74360" custLinFactNeighborX="-179" custLinFactNeighborY="-10670">
        <dgm:presLayoutVars>
          <dgm:bulletEnabled val="1"/>
        </dgm:presLayoutVars>
      </dgm:prSet>
      <dgm:spPr/>
    </dgm:pt>
    <dgm:pt modelId="{5AF3C43F-BABF-4F72-B4A8-634C566A186C}" type="pres">
      <dgm:prSet presAssocID="{72126D6E-DF55-4473-BE5A-58A7CBB3271B}" presName="sibTrans" presStyleCnt="0"/>
      <dgm:spPr/>
    </dgm:pt>
    <dgm:pt modelId="{FCE770E6-0BBD-44E7-9E0C-9E8320CFC479}" type="pres">
      <dgm:prSet presAssocID="{E4B10DE5-B98A-4BE2-8906-D8F5168F340E}" presName="node" presStyleLbl="node1" presStyleIdx="1" presStyleCnt="4" custScaleX="136257" custScaleY="74360" custLinFactNeighborX="-906" custLinFactNeighborY="-10670">
        <dgm:presLayoutVars>
          <dgm:bulletEnabled val="1"/>
        </dgm:presLayoutVars>
      </dgm:prSet>
      <dgm:spPr/>
    </dgm:pt>
    <dgm:pt modelId="{1123ED9D-0E81-4E90-9817-9CD584D78321}" type="pres">
      <dgm:prSet presAssocID="{B5388DC7-C730-470E-90E4-82C90742EBF0}" presName="sibTrans" presStyleCnt="0"/>
      <dgm:spPr/>
    </dgm:pt>
    <dgm:pt modelId="{7B91E624-428C-49E7-B919-82106772AE00}" type="pres">
      <dgm:prSet presAssocID="{81AE3A90-D29F-46A6-BED6-95FF8BD7CFA8}" presName="node" presStyleLbl="node1" presStyleIdx="2" presStyleCnt="4" custScaleX="136257" custScaleY="128051" custLinFactNeighborX="-35562" custLinFactNeighborY="1523">
        <dgm:presLayoutVars>
          <dgm:bulletEnabled val="1"/>
        </dgm:presLayoutVars>
      </dgm:prSet>
      <dgm:spPr/>
    </dgm:pt>
    <dgm:pt modelId="{C017D863-7353-424B-8436-8D1378E8CA44}" type="pres">
      <dgm:prSet presAssocID="{E6868FD5-F33A-435B-B685-848791519AD3}" presName="sibTrans" presStyleCnt="0"/>
      <dgm:spPr/>
    </dgm:pt>
    <dgm:pt modelId="{39813D8C-A721-495E-853A-7E754A91C067}" type="pres">
      <dgm:prSet presAssocID="{8EB4C3DB-D491-4B96-952C-AA4AF8B68E09}" presName="node" presStyleLbl="node1" presStyleIdx="3" presStyleCnt="4" custScaleX="136257" custScaleY="128051" custLinFactNeighborX="-906" custLinFactNeighborY="-83">
        <dgm:presLayoutVars>
          <dgm:bulletEnabled val="1"/>
        </dgm:presLayoutVars>
      </dgm:prSet>
      <dgm:spPr/>
    </dgm:pt>
  </dgm:ptLst>
  <dgm:cxnLst>
    <dgm:cxn modelId="{AFC5C31C-A555-4169-95C9-1578AB75187A}" type="presOf" srcId="{AFA6BD90-10F6-4A45-ADE5-F82E94357E11}" destId="{E4403DE1-F2CA-49D1-B285-135736F98E10}" srcOrd="0" destOrd="0" presId="urn:microsoft.com/office/officeart/2005/8/layout/default"/>
    <dgm:cxn modelId="{123D6222-4BB7-476B-98F3-0C3ABDE81DE6}" srcId="{AFA6BD90-10F6-4A45-ADE5-F82E94357E11}" destId="{E4B10DE5-B98A-4BE2-8906-D8F5168F340E}" srcOrd="1" destOrd="0" parTransId="{1E607EDA-7BF7-4FDA-924D-931155004CE2}" sibTransId="{B5388DC7-C730-470E-90E4-82C90742EBF0}"/>
    <dgm:cxn modelId="{07691326-A758-4276-B8FF-CDC375DE9FF5}" srcId="{AFA6BD90-10F6-4A45-ADE5-F82E94357E11}" destId="{14EDD016-D637-4756-85FC-5000C1981328}" srcOrd="0" destOrd="0" parTransId="{ED8F826F-6139-45E3-9E98-5334FCB4AAC5}" sibTransId="{72126D6E-DF55-4473-BE5A-58A7CBB3271B}"/>
    <dgm:cxn modelId="{93709071-56AF-4D34-9753-418EBD36DE56}" type="presOf" srcId="{E4B10DE5-B98A-4BE2-8906-D8F5168F340E}" destId="{FCE770E6-0BBD-44E7-9E0C-9E8320CFC479}" srcOrd="0" destOrd="0" presId="urn:microsoft.com/office/officeart/2005/8/layout/default"/>
    <dgm:cxn modelId="{271B5B7E-281A-4EF6-A828-0A6A65B53B55}" type="presOf" srcId="{81AE3A90-D29F-46A6-BED6-95FF8BD7CFA8}" destId="{7B91E624-428C-49E7-B919-82106772AE00}" srcOrd="0" destOrd="0" presId="urn:microsoft.com/office/officeart/2005/8/layout/default"/>
    <dgm:cxn modelId="{110B2087-67EE-4792-98D1-23ED85D9DEB5}" type="presOf" srcId="{8EB4C3DB-D491-4B96-952C-AA4AF8B68E09}" destId="{39813D8C-A721-495E-853A-7E754A91C067}" srcOrd="0" destOrd="0" presId="urn:microsoft.com/office/officeart/2005/8/layout/default"/>
    <dgm:cxn modelId="{9D9919D4-0BC6-44B0-8E2A-8AB7F6D8D458}" srcId="{AFA6BD90-10F6-4A45-ADE5-F82E94357E11}" destId="{81AE3A90-D29F-46A6-BED6-95FF8BD7CFA8}" srcOrd="2" destOrd="0" parTransId="{4336D363-1572-4E6F-BFBC-097682C4DA2B}" sibTransId="{E6868FD5-F33A-435B-B685-848791519AD3}"/>
    <dgm:cxn modelId="{B4BA04E1-0982-49E9-BB73-83BA4B609865}" type="presOf" srcId="{14EDD016-D637-4756-85FC-5000C1981328}" destId="{B3CB5846-85E4-4BB8-839A-9DC12BBEACE5}" srcOrd="0" destOrd="0" presId="urn:microsoft.com/office/officeart/2005/8/layout/default"/>
    <dgm:cxn modelId="{02FE78EA-DF0D-49BA-9F30-83385573E107}" srcId="{AFA6BD90-10F6-4A45-ADE5-F82E94357E11}" destId="{8EB4C3DB-D491-4B96-952C-AA4AF8B68E09}" srcOrd="3" destOrd="0" parTransId="{2615FA17-6855-435B-967F-4EEB6A39748C}" sibTransId="{9012EC40-A980-4FA8-ACD2-B457D0DE9324}"/>
    <dgm:cxn modelId="{D29256A9-5DB7-41B0-8AE7-25A7B74CB813}" type="presParOf" srcId="{E4403DE1-F2CA-49D1-B285-135736F98E10}" destId="{B3CB5846-85E4-4BB8-839A-9DC12BBEACE5}" srcOrd="0" destOrd="0" presId="urn:microsoft.com/office/officeart/2005/8/layout/default"/>
    <dgm:cxn modelId="{D81971A5-B2F5-4846-814B-AFFFADA85C37}" type="presParOf" srcId="{E4403DE1-F2CA-49D1-B285-135736F98E10}" destId="{5AF3C43F-BABF-4F72-B4A8-634C566A186C}" srcOrd="1" destOrd="0" presId="urn:microsoft.com/office/officeart/2005/8/layout/default"/>
    <dgm:cxn modelId="{D58BDF0A-4BEE-48BD-B1E9-C1F4867F4C3E}" type="presParOf" srcId="{E4403DE1-F2CA-49D1-B285-135736F98E10}" destId="{FCE770E6-0BBD-44E7-9E0C-9E8320CFC479}" srcOrd="2" destOrd="0" presId="urn:microsoft.com/office/officeart/2005/8/layout/default"/>
    <dgm:cxn modelId="{1E9C52E1-E9EC-4011-A492-1B0C88C42277}" type="presParOf" srcId="{E4403DE1-F2CA-49D1-B285-135736F98E10}" destId="{1123ED9D-0E81-4E90-9817-9CD584D78321}" srcOrd="3" destOrd="0" presId="urn:microsoft.com/office/officeart/2005/8/layout/default"/>
    <dgm:cxn modelId="{24DEC62B-0179-470F-901B-1BAA1F5035DF}" type="presParOf" srcId="{E4403DE1-F2CA-49D1-B285-135736F98E10}" destId="{7B91E624-428C-49E7-B919-82106772AE00}" srcOrd="4" destOrd="0" presId="urn:microsoft.com/office/officeart/2005/8/layout/default"/>
    <dgm:cxn modelId="{783CA7EC-127F-4135-A355-2C4B9E4A80A0}" type="presParOf" srcId="{E4403DE1-F2CA-49D1-B285-135736F98E10}" destId="{C017D863-7353-424B-8436-8D1378E8CA44}" srcOrd="5" destOrd="0" presId="urn:microsoft.com/office/officeart/2005/8/layout/default"/>
    <dgm:cxn modelId="{F063960D-6EA4-4323-96F5-B554A55D60A4}" type="presParOf" srcId="{E4403DE1-F2CA-49D1-B285-135736F98E10}" destId="{39813D8C-A721-495E-853A-7E754A91C067}"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50029-5EDE-4C53-AADB-EE66756AC2F4}">
      <dsp:nvSpPr>
        <dsp:cNvPr id="0" name=""/>
        <dsp:cNvSpPr/>
      </dsp:nvSpPr>
      <dsp:spPr>
        <a:xfrm>
          <a:off x="181452" y="0"/>
          <a:ext cx="3426692" cy="1733279"/>
        </a:xfrm>
        <a:prstGeom prst="rect">
          <a:avLst/>
        </a:prstGeom>
        <a:solidFill>
          <a:srgbClr val="032859"/>
        </a:solidFill>
        <a:ln>
          <a:noFill/>
        </a:ln>
        <a:effectLst/>
        <a:scene3d>
          <a:camera prst="orthographicFront"/>
          <a:lightRig rig="flat" dir="t"/>
        </a:scene3d>
        <a:sp3d prstMaterial="plastic">
          <a:bevelT w="0" h="0"/>
          <a:bevelB w="0" h="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latin typeface="Calibri Light" panose="020F0302020204030204" pitchFamily="34" charset="0"/>
              <a:cs typeface="Calibri Light" panose="020F0302020204030204" pitchFamily="34" charset="0"/>
            </a:rPr>
            <a:t>O</a:t>
          </a:r>
          <a:r>
            <a:rPr lang="en-US" sz="2000" b="1" kern="1200" dirty="0">
              <a:latin typeface="Calibri Light" panose="020F0302020204030204" pitchFamily="34" charset="0"/>
              <a:cs typeface="Calibri Light" panose="020F0302020204030204" pitchFamily="34" charset="0"/>
            </a:rPr>
            <a:t>bservable –  </a:t>
          </a:r>
          <a:r>
            <a:rPr lang="en-US" sz="1800" b="1" kern="1200" dirty="0">
              <a:latin typeface="Calibri Light" panose="020F0302020204030204" pitchFamily="34" charset="0"/>
              <a:cs typeface="Calibri Light" panose="020F0302020204030204" pitchFamily="34" charset="0"/>
            </a:rPr>
            <a:t>The graphic contains a fact or a trend that a lay person can see.  </a:t>
          </a:r>
          <a:r>
            <a:rPr lang="en-US" sz="1800" b="1" u="sng" kern="1200" dirty="0">
              <a:latin typeface="Calibri Light" panose="020F0302020204030204" pitchFamily="34" charset="0"/>
              <a:cs typeface="Calibri Light" panose="020F0302020204030204" pitchFamily="34" charset="0"/>
            </a:rPr>
            <a:t>Visuals should speak for themselves. </a:t>
          </a:r>
          <a:endParaRPr lang="en-US" sz="2000" kern="1200" dirty="0">
            <a:latin typeface="Calibri Light" panose="020F0302020204030204" pitchFamily="34" charset="0"/>
            <a:cs typeface="Calibri Light" panose="020F0302020204030204" pitchFamily="34" charset="0"/>
          </a:endParaRPr>
        </a:p>
      </dsp:txBody>
      <dsp:txXfrm>
        <a:off x="181452" y="0"/>
        <a:ext cx="3426692" cy="1733279"/>
      </dsp:txXfrm>
    </dsp:sp>
    <dsp:sp modelId="{A37D2793-4F40-4518-93D4-13EB702618CD}">
      <dsp:nvSpPr>
        <dsp:cNvPr id="0" name=""/>
        <dsp:cNvSpPr/>
      </dsp:nvSpPr>
      <dsp:spPr>
        <a:xfrm>
          <a:off x="3888907" y="283"/>
          <a:ext cx="3426692" cy="1733279"/>
        </a:xfrm>
        <a:prstGeom prst="rect">
          <a:avLst/>
        </a:prstGeom>
        <a:solidFill>
          <a:srgbClr val="0066CC"/>
        </a:solidFill>
        <a:ln>
          <a:noFill/>
        </a:ln>
        <a:effectLst/>
        <a:scene3d>
          <a:camera prst="orthographicFront"/>
          <a:lightRig rig="flat" dir="t"/>
        </a:scene3d>
        <a:sp3d prstMaterial="plastic">
          <a:bevelT w="0" h="0"/>
          <a:bevelB w="0" h="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latin typeface="Calibri Light" panose="020F0302020204030204" pitchFamily="34" charset="0"/>
              <a:cs typeface="Calibri Light" panose="020F0302020204030204" pitchFamily="34" charset="0"/>
            </a:rPr>
            <a:t>O</a:t>
          </a:r>
          <a:r>
            <a:rPr lang="en-US" sz="2000" b="1" kern="1200" dirty="0">
              <a:latin typeface="Calibri Light" panose="020F0302020204030204" pitchFamily="34" charset="0"/>
              <a:cs typeface="Calibri Light" panose="020F0302020204030204" pitchFamily="34" charset="0"/>
            </a:rPr>
            <a:t>bjective – The graphic does not attempt to hide a fact or trend, nor does it attempt to create one that is not there.</a:t>
          </a:r>
        </a:p>
      </dsp:txBody>
      <dsp:txXfrm>
        <a:off x="3888907" y="283"/>
        <a:ext cx="3426692" cy="1733279"/>
      </dsp:txXfrm>
    </dsp:sp>
    <dsp:sp modelId="{F8C17F4E-9FB3-447C-BD47-15F7EEF57C0C}">
      <dsp:nvSpPr>
        <dsp:cNvPr id="0" name=""/>
        <dsp:cNvSpPr/>
      </dsp:nvSpPr>
      <dsp:spPr>
        <a:xfrm>
          <a:off x="173335" y="2022442"/>
          <a:ext cx="3426692" cy="943891"/>
        </a:xfrm>
        <a:prstGeom prst="rect">
          <a:avLst/>
        </a:prstGeom>
        <a:solidFill>
          <a:srgbClr val="5AA6BE"/>
        </a:solidFill>
        <a:ln>
          <a:noFill/>
        </a:ln>
        <a:effectLst/>
        <a:scene3d>
          <a:camera prst="orthographicFront"/>
          <a:lightRig rig="flat" dir="t"/>
        </a:scene3d>
        <a:sp3d prstMaterial="plastic">
          <a:bevelT w="0" h="0"/>
          <a:bevelB w="0" h="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bg1"/>
              </a:solidFill>
              <a:latin typeface="Calibri Light" panose="020F0302020204030204" pitchFamily="34" charset="0"/>
              <a:cs typeface="Calibri Light" panose="020F0302020204030204" pitchFamily="34" charset="0"/>
            </a:rPr>
            <a:t>O</a:t>
          </a:r>
          <a:r>
            <a:rPr lang="en-US" sz="2000" b="1" kern="1200" dirty="0">
              <a:solidFill>
                <a:schemeClr val="bg1"/>
              </a:solidFill>
              <a:latin typeface="Calibri Light" panose="020F0302020204030204" pitchFamily="34" charset="0"/>
              <a:cs typeface="Calibri Light" panose="020F0302020204030204" pitchFamily="34" charset="0"/>
            </a:rPr>
            <a:t>riginal – </a:t>
          </a:r>
          <a:r>
            <a:rPr lang="en-US" sz="1800" b="1" kern="1200" dirty="0">
              <a:solidFill>
                <a:schemeClr val="bg1"/>
              </a:solidFill>
              <a:latin typeface="Calibri Light" panose="020F0302020204030204" pitchFamily="34" charset="0"/>
              <a:cs typeface="Calibri Light" panose="020F0302020204030204" pitchFamily="34" charset="0"/>
            </a:rPr>
            <a:t>The graphic contains verifiable data sources</a:t>
          </a:r>
        </a:p>
      </dsp:txBody>
      <dsp:txXfrm>
        <a:off x="173335" y="2022442"/>
        <a:ext cx="3426692" cy="943891"/>
      </dsp:txXfrm>
    </dsp:sp>
    <dsp:sp modelId="{4A7057F4-0F1F-4E70-B5E3-51BF27EC2691}">
      <dsp:nvSpPr>
        <dsp:cNvPr id="0" name=""/>
        <dsp:cNvSpPr/>
      </dsp:nvSpPr>
      <dsp:spPr>
        <a:xfrm>
          <a:off x="3888907" y="2022442"/>
          <a:ext cx="3426692" cy="943891"/>
        </a:xfrm>
        <a:prstGeom prst="rect">
          <a:avLst/>
        </a:prstGeom>
        <a:solidFill>
          <a:schemeClr val="bg1">
            <a:lumMod val="50000"/>
          </a:schemeClr>
        </a:solidFill>
        <a:ln>
          <a:noFill/>
        </a:ln>
        <a:effectLst/>
        <a:scene3d>
          <a:camera prst="orthographicFront"/>
          <a:lightRig rig="flat" dir="t"/>
        </a:scene3d>
        <a:sp3d prstMaterial="plastic">
          <a:bevelT w="0" h="0"/>
          <a:bevelB w="0" h="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latin typeface="Calibri Light" panose="020F0302020204030204" pitchFamily="34" charset="0"/>
              <a:cs typeface="Calibri Light" panose="020F0302020204030204" pitchFamily="34" charset="0"/>
            </a:rPr>
            <a:t>O</a:t>
          </a:r>
          <a:r>
            <a:rPr lang="en-US" sz="2000" b="1" kern="1200" dirty="0">
              <a:latin typeface="Calibri Light" panose="020F0302020204030204" pitchFamily="34" charset="0"/>
              <a:cs typeface="Calibri Light" panose="020F0302020204030204" pitchFamily="34" charset="0"/>
            </a:rPr>
            <a:t>pen – </a:t>
          </a:r>
          <a:r>
            <a:rPr lang="en-US" sz="1800" b="1" kern="1200" dirty="0">
              <a:latin typeface="Calibri Light" panose="020F0302020204030204" pitchFamily="34" charset="0"/>
              <a:cs typeface="Calibri Light" panose="020F0302020204030204" pitchFamily="34" charset="0"/>
            </a:rPr>
            <a:t>The graphic is clear and concise. </a:t>
          </a:r>
          <a:br>
            <a:rPr lang="en-US" sz="1800" b="1" kern="1200" dirty="0">
              <a:latin typeface="Calibri Light" panose="020F0302020204030204" pitchFamily="34" charset="0"/>
              <a:cs typeface="Calibri Light" panose="020F0302020204030204" pitchFamily="34" charset="0"/>
            </a:rPr>
          </a:br>
          <a:r>
            <a:rPr lang="en-US" sz="1800" b="1" kern="1200" dirty="0">
              <a:latin typeface="Calibri Light" panose="020F0302020204030204" pitchFamily="34" charset="0"/>
              <a:cs typeface="Calibri Light" panose="020F0302020204030204" pitchFamily="34" charset="0"/>
            </a:rPr>
            <a:t>Simple is best!</a:t>
          </a:r>
        </a:p>
      </dsp:txBody>
      <dsp:txXfrm>
        <a:off x="3888907" y="2022442"/>
        <a:ext cx="3426692" cy="9438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50029-5EDE-4C53-AADB-EE66756AC2F4}">
      <dsp:nvSpPr>
        <dsp:cNvPr id="0" name=""/>
        <dsp:cNvSpPr/>
      </dsp:nvSpPr>
      <dsp:spPr>
        <a:xfrm>
          <a:off x="0" y="13649"/>
          <a:ext cx="3490494" cy="1765550"/>
        </a:xfrm>
        <a:prstGeom prst="rect">
          <a:avLst/>
        </a:prstGeom>
        <a:solidFill>
          <a:srgbClr val="032859"/>
        </a:solidFill>
        <a:ln>
          <a:noFill/>
        </a:ln>
        <a:effectLst/>
        <a:scene3d>
          <a:camera prst="orthographicFront"/>
          <a:lightRig rig="flat" dir="t"/>
        </a:scene3d>
        <a:sp3d prstMaterial="plastic">
          <a:bevelT w="0" h="0"/>
          <a:bevelB w="0" h="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u="sng" kern="1200" dirty="0">
              <a:latin typeface="Calibri Light" panose="020F0302020204030204" pitchFamily="34" charset="0"/>
              <a:cs typeface="Calibri Light" panose="020F0302020204030204" pitchFamily="34" charset="0"/>
            </a:rPr>
            <a:t>O</a:t>
          </a:r>
          <a:r>
            <a:rPr lang="en-US" sz="2000" b="1" u="sng" kern="1200" dirty="0">
              <a:latin typeface="Calibri Light" panose="020F0302020204030204" pitchFamily="34" charset="0"/>
              <a:cs typeface="Calibri Light" panose="020F0302020204030204" pitchFamily="34" charset="0"/>
            </a:rPr>
            <a:t>bservable</a:t>
          </a:r>
          <a:r>
            <a:rPr lang="en-US" sz="2000" b="1" kern="1200" dirty="0">
              <a:latin typeface="Calibri Light" panose="020F0302020204030204" pitchFamily="34" charset="0"/>
              <a:cs typeface="Calibri Light" panose="020F0302020204030204" pitchFamily="34" charset="0"/>
            </a:rPr>
            <a:t> – </a:t>
          </a:r>
          <a:r>
            <a:rPr lang="en-US" sz="1800" b="0" kern="1200" dirty="0">
              <a:latin typeface="Calibri Light" panose="020F0302020204030204" pitchFamily="34" charset="0"/>
              <a:cs typeface="Calibri Light" panose="020F0302020204030204" pitchFamily="34" charset="0"/>
            </a:rPr>
            <a:t>The graphic contains a fact or a trend that a lay person can see.  </a:t>
          </a:r>
          <a:endParaRPr lang="en-US" sz="2000" b="0" kern="1200" dirty="0">
            <a:latin typeface="Calibri Light" panose="020F0302020204030204" pitchFamily="34" charset="0"/>
            <a:cs typeface="Calibri Light" panose="020F0302020204030204" pitchFamily="34" charset="0"/>
          </a:endParaRPr>
        </a:p>
      </dsp:txBody>
      <dsp:txXfrm>
        <a:off x="0" y="13649"/>
        <a:ext cx="3490494" cy="17655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50029-5EDE-4C53-AADB-EE66756AC2F4}">
      <dsp:nvSpPr>
        <dsp:cNvPr id="0" name=""/>
        <dsp:cNvSpPr/>
      </dsp:nvSpPr>
      <dsp:spPr>
        <a:xfrm>
          <a:off x="0" y="13649"/>
          <a:ext cx="3490494" cy="1765550"/>
        </a:xfrm>
        <a:prstGeom prst="rect">
          <a:avLst/>
        </a:prstGeom>
        <a:solidFill>
          <a:srgbClr val="032859"/>
        </a:solidFill>
        <a:ln>
          <a:noFill/>
        </a:ln>
        <a:effectLst/>
        <a:scene3d>
          <a:camera prst="orthographicFront"/>
          <a:lightRig rig="flat" dir="t"/>
        </a:scene3d>
        <a:sp3d prstMaterial="plastic">
          <a:bevelT w="0" h="0"/>
          <a:bevelB w="0" h="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u="sng" kern="1200" dirty="0">
              <a:latin typeface="Calibri Light" panose="020F0302020204030204" pitchFamily="34" charset="0"/>
              <a:cs typeface="Calibri Light" panose="020F0302020204030204" pitchFamily="34" charset="0"/>
            </a:rPr>
            <a:t>O</a:t>
          </a:r>
          <a:r>
            <a:rPr lang="en-US" sz="2000" b="1" u="sng" kern="1200" dirty="0">
              <a:latin typeface="Calibri Light" panose="020F0302020204030204" pitchFamily="34" charset="0"/>
              <a:cs typeface="Calibri Light" panose="020F0302020204030204" pitchFamily="34" charset="0"/>
            </a:rPr>
            <a:t>bservable</a:t>
          </a:r>
          <a:r>
            <a:rPr lang="en-US" sz="2000" b="1" kern="1200" dirty="0">
              <a:latin typeface="Calibri Light" panose="020F0302020204030204" pitchFamily="34" charset="0"/>
              <a:cs typeface="Calibri Light" panose="020F0302020204030204" pitchFamily="34" charset="0"/>
            </a:rPr>
            <a:t> – </a:t>
          </a:r>
          <a:r>
            <a:rPr lang="en-US" sz="1800" b="0" kern="1200" dirty="0">
              <a:latin typeface="Calibri Light" panose="020F0302020204030204" pitchFamily="34" charset="0"/>
              <a:cs typeface="Calibri Light" panose="020F0302020204030204" pitchFamily="34" charset="0"/>
            </a:rPr>
            <a:t>The graphic contains a fact or a trend that a lay person can see.  </a:t>
          </a:r>
          <a:endParaRPr lang="en-US" sz="2000" b="0" kern="1200" dirty="0">
            <a:latin typeface="Calibri Light" panose="020F0302020204030204" pitchFamily="34" charset="0"/>
            <a:cs typeface="Calibri Light" panose="020F0302020204030204" pitchFamily="34" charset="0"/>
          </a:endParaRPr>
        </a:p>
      </dsp:txBody>
      <dsp:txXfrm>
        <a:off x="0" y="13649"/>
        <a:ext cx="3490494" cy="17655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50029-5EDE-4C53-AADB-EE66756AC2F4}">
      <dsp:nvSpPr>
        <dsp:cNvPr id="0" name=""/>
        <dsp:cNvSpPr/>
      </dsp:nvSpPr>
      <dsp:spPr>
        <a:xfrm>
          <a:off x="0" y="13649"/>
          <a:ext cx="3490494" cy="1765550"/>
        </a:xfrm>
        <a:prstGeom prst="rect">
          <a:avLst/>
        </a:prstGeom>
        <a:solidFill>
          <a:srgbClr val="032859"/>
        </a:solidFill>
        <a:ln>
          <a:noFill/>
        </a:ln>
        <a:effectLst/>
        <a:scene3d>
          <a:camera prst="orthographicFront"/>
          <a:lightRig rig="flat" dir="t"/>
        </a:scene3d>
        <a:sp3d prstMaterial="plastic">
          <a:bevelT w="0" h="0"/>
          <a:bevelB w="0" h="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u="sng" kern="1200" dirty="0">
              <a:latin typeface="Calibri Light" panose="020F0302020204030204" pitchFamily="34" charset="0"/>
              <a:cs typeface="Calibri Light" panose="020F0302020204030204" pitchFamily="34" charset="0"/>
            </a:rPr>
            <a:t>O</a:t>
          </a:r>
          <a:r>
            <a:rPr lang="en-US" sz="2000" b="1" u="sng" kern="1200" dirty="0">
              <a:latin typeface="Calibri Light" panose="020F0302020204030204" pitchFamily="34" charset="0"/>
              <a:cs typeface="Calibri Light" panose="020F0302020204030204" pitchFamily="34" charset="0"/>
            </a:rPr>
            <a:t>bservable</a:t>
          </a:r>
          <a:r>
            <a:rPr lang="en-US" sz="2000" b="1" kern="1200" dirty="0">
              <a:latin typeface="Calibri Light" panose="020F0302020204030204" pitchFamily="34" charset="0"/>
              <a:cs typeface="Calibri Light" panose="020F0302020204030204" pitchFamily="34" charset="0"/>
            </a:rPr>
            <a:t> – </a:t>
          </a:r>
          <a:r>
            <a:rPr lang="en-US" sz="1800" b="0" kern="1200" dirty="0">
              <a:latin typeface="Calibri Light" panose="020F0302020204030204" pitchFamily="34" charset="0"/>
              <a:cs typeface="Calibri Light" panose="020F0302020204030204" pitchFamily="34" charset="0"/>
            </a:rPr>
            <a:t>The graphic contains a fact or a trend that a lay person can see.  </a:t>
          </a:r>
          <a:endParaRPr lang="en-US" sz="2000" b="0" kern="1200" dirty="0">
            <a:latin typeface="Calibri Light" panose="020F0302020204030204" pitchFamily="34" charset="0"/>
            <a:cs typeface="Calibri Light" panose="020F0302020204030204" pitchFamily="34" charset="0"/>
          </a:endParaRPr>
        </a:p>
      </dsp:txBody>
      <dsp:txXfrm>
        <a:off x="0" y="13649"/>
        <a:ext cx="3490494" cy="17655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50029-5EDE-4C53-AADB-EE66756AC2F4}">
      <dsp:nvSpPr>
        <dsp:cNvPr id="0" name=""/>
        <dsp:cNvSpPr/>
      </dsp:nvSpPr>
      <dsp:spPr>
        <a:xfrm>
          <a:off x="1054" y="13649"/>
          <a:ext cx="3490494" cy="1765550"/>
        </a:xfrm>
        <a:prstGeom prst="rect">
          <a:avLst/>
        </a:prstGeom>
        <a:solidFill>
          <a:srgbClr val="032859"/>
        </a:solidFill>
        <a:ln>
          <a:noFill/>
        </a:ln>
        <a:effectLst/>
        <a:scene3d>
          <a:camera prst="orthographicFront"/>
          <a:lightRig rig="flat" dir="t"/>
        </a:scene3d>
        <a:sp3d prstMaterial="plastic">
          <a:bevelT w="0" h="0"/>
          <a:bevelB w="0" h="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u="sng" kern="1200" dirty="0">
              <a:latin typeface="Calibri Light" panose="020F0302020204030204" pitchFamily="34" charset="0"/>
              <a:cs typeface="Calibri Light" panose="020F0302020204030204" pitchFamily="34" charset="0"/>
            </a:rPr>
            <a:t>O</a:t>
          </a:r>
          <a:r>
            <a:rPr lang="en-US" sz="2000" b="1" u="sng" kern="1200" dirty="0">
              <a:latin typeface="Calibri Light" panose="020F0302020204030204" pitchFamily="34" charset="0"/>
              <a:cs typeface="Calibri Light" panose="020F0302020204030204" pitchFamily="34" charset="0"/>
            </a:rPr>
            <a:t>bservable</a:t>
          </a:r>
          <a:r>
            <a:rPr lang="en-US" sz="2000" b="1" kern="1200" dirty="0">
              <a:latin typeface="Calibri Light" panose="020F0302020204030204" pitchFamily="34" charset="0"/>
              <a:cs typeface="Calibri Light" panose="020F0302020204030204" pitchFamily="34" charset="0"/>
            </a:rPr>
            <a:t> – </a:t>
          </a:r>
          <a:r>
            <a:rPr lang="en-US" sz="1800" b="0" kern="1200" dirty="0">
              <a:latin typeface="Calibri Light" panose="020F0302020204030204" pitchFamily="34" charset="0"/>
              <a:cs typeface="Calibri Light" panose="020F0302020204030204" pitchFamily="34" charset="0"/>
            </a:rPr>
            <a:t>The graphic contains a fact or a trend that a lay person can see.  </a:t>
          </a:r>
          <a:endParaRPr lang="en-US" sz="2000" b="0" kern="1200" dirty="0">
            <a:latin typeface="Calibri Light" panose="020F0302020204030204" pitchFamily="34" charset="0"/>
            <a:cs typeface="Calibri Light" panose="020F0302020204030204" pitchFamily="34" charset="0"/>
          </a:endParaRPr>
        </a:p>
      </dsp:txBody>
      <dsp:txXfrm>
        <a:off x="1054" y="13649"/>
        <a:ext cx="3490494" cy="17655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CB5846-85E4-4BB8-839A-9DC12BBEACE5}">
      <dsp:nvSpPr>
        <dsp:cNvPr id="0" name=""/>
        <dsp:cNvSpPr/>
      </dsp:nvSpPr>
      <dsp:spPr>
        <a:xfrm>
          <a:off x="11" y="0"/>
          <a:ext cx="3304539" cy="1082038"/>
        </a:xfrm>
        <a:prstGeom prst="rect">
          <a:avLst/>
        </a:prstGeom>
        <a:solidFill>
          <a:schemeClr val="bg1">
            <a:lumMod val="65000"/>
          </a:schemeClr>
        </a:solidFill>
        <a:ln>
          <a:noFill/>
        </a:ln>
        <a:effectLst/>
        <a:scene3d>
          <a:camera prst="orthographicFront"/>
          <a:lightRig rig="flat" dir="t"/>
        </a:scene3d>
        <a:sp3d prstMaterial="plastic">
          <a:bevelT w="0" h="0"/>
          <a:bevelB w="0" h="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latin typeface="Calibri Light" panose="020F0302020204030204" pitchFamily="34" charset="0"/>
              <a:cs typeface="Calibri Light" panose="020F0302020204030204" pitchFamily="34" charset="0"/>
            </a:rPr>
            <a:t>Title – </a:t>
          </a:r>
          <a:r>
            <a:rPr lang="en-US" sz="2000" kern="1200" dirty="0">
              <a:latin typeface="Calibri Light" panose="020F0302020204030204" pitchFamily="34" charset="0"/>
              <a:cs typeface="Calibri Light" panose="020F0302020204030204" pitchFamily="34" charset="0"/>
            </a:rPr>
            <a:t>A simple but descriptive title that explains the graph.</a:t>
          </a:r>
        </a:p>
      </dsp:txBody>
      <dsp:txXfrm>
        <a:off x="11" y="0"/>
        <a:ext cx="3304539" cy="1082038"/>
      </dsp:txXfrm>
    </dsp:sp>
    <dsp:sp modelId="{FCE770E6-0BBD-44E7-9E0C-9E8320CFC479}">
      <dsp:nvSpPr>
        <dsp:cNvPr id="0" name=""/>
        <dsp:cNvSpPr/>
      </dsp:nvSpPr>
      <dsp:spPr>
        <a:xfrm>
          <a:off x="3529441" y="0"/>
          <a:ext cx="3304539" cy="1082038"/>
        </a:xfrm>
        <a:prstGeom prst="rect">
          <a:avLst/>
        </a:prstGeom>
        <a:solidFill>
          <a:schemeClr val="bg1">
            <a:lumMod val="65000"/>
          </a:schemeClr>
        </a:solidFill>
        <a:ln>
          <a:noFill/>
        </a:ln>
        <a:effectLst/>
        <a:scene3d>
          <a:camera prst="orthographicFront"/>
          <a:lightRig rig="flat" dir="t"/>
        </a:scene3d>
        <a:sp3d prstMaterial="plastic">
          <a:bevelT w="0" h="0"/>
          <a:bevelB w="0" h="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100000"/>
            </a:lnSpc>
            <a:spcBef>
              <a:spcPct val="0"/>
            </a:spcBef>
            <a:spcAft>
              <a:spcPct val="35000"/>
            </a:spcAft>
            <a:buNone/>
          </a:pPr>
          <a:r>
            <a:rPr lang="en-US" sz="2400" b="1" kern="1200" dirty="0">
              <a:latin typeface="Calibri Light" panose="020F0302020204030204" pitchFamily="34" charset="0"/>
              <a:cs typeface="Calibri Light" panose="020F0302020204030204" pitchFamily="34" charset="0"/>
            </a:rPr>
            <a:t>Citations – </a:t>
          </a:r>
          <a:r>
            <a:rPr lang="en-US" sz="2000" kern="1200" dirty="0">
              <a:latin typeface="Calibri Light" panose="020F0302020204030204" pitchFamily="34" charset="0"/>
              <a:cs typeface="Calibri Light" panose="020F0302020204030204" pitchFamily="34" charset="0"/>
            </a:rPr>
            <a:t>The graph should include ALL data sources and citations. </a:t>
          </a:r>
        </a:p>
      </dsp:txBody>
      <dsp:txXfrm>
        <a:off x="3529441" y="0"/>
        <a:ext cx="3304539" cy="1082038"/>
      </dsp:txXfrm>
    </dsp:sp>
    <dsp:sp modelId="{7B91E624-428C-49E7-B919-82106772AE00}">
      <dsp:nvSpPr>
        <dsp:cNvPr id="0" name=""/>
        <dsp:cNvSpPr/>
      </dsp:nvSpPr>
      <dsp:spPr>
        <a:xfrm>
          <a:off x="0" y="1350521"/>
          <a:ext cx="3304539" cy="1863315"/>
        </a:xfrm>
        <a:prstGeom prst="rect">
          <a:avLst/>
        </a:prstGeom>
        <a:solidFill>
          <a:schemeClr val="bg1">
            <a:lumMod val="65000"/>
          </a:schemeClr>
        </a:solidFill>
        <a:ln>
          <a:noFill/>
        </a:ln>
        <a:effectLst/>
        <a:scene3d>
          <a:camera prst="orthographicFront"/>
          <a:lightRig rig="flat" dir="t"/>
        </a:scene3d>
        <a:sp3d prstMaterial="plastic">
          <a:bevelT w="0" h="0"/>
          <a:bevelB w="0" h="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100000"/>
            </a:lnSpc>
            <a:spcBef>
              <a:spcPct val="0"/>
            </a:spcBef>
            <a:spcAft>
              <a:spcPct val="35000"/>
            </a:spcAft>
            <a:buNone/>
          </a:pPr>
          <a:r>
            <a:rPr lang="en-US" sz="2400" b="1" kern="1200" dirty="0">
              <a:solidFill>
                <a:schemeClr val="bg1"/>
              </a:solidFill>
              <a:latin typeface="Calibri Light" panose="020F0302020204030204" pitchFamily="34" charset="0"/>
              <a:cs typeface="Calibri Light" panose="020F0302020204030204" pitchFamily="34" charset="0"/>
            </a:rPr>
            <a:t>Caption – </a:t>
          </a:r>
          <a:r>
            <a:rPr lang="en-US" sz="2000" kern="1200" dirty="0">
              <a:solidFill>
                <a:schemeClr val="bg1"/>
              </a:solidFill>
              <a:latin typeface="Calibri Light" panose="020F0302020204030204" pitchFamily="34" charset="0"/>
              <a:cs typeface="Calibri Light" panose="020F0302020204030204" pitchFamily="34" charset="0"/>
            </a:rPr>
            <a:t>If the title is not enough to explain what is happening, then a caption should be added. </a:t>
          </a:r>
        </a:p>
      </dsp:txBody>
      <dsp:txXfrm>
        <a:off x="0" y="1350521"/>
        <a:ext cx="3304539" cy="1863315"/>
      </dsp:txXfrm>
    </dsp:sp>
    <dsp:sp modelId="{39813D8C-A721-495E-853A-7E754A91C067}">
      <dsp:nvSpPr>
        <dsp:cNvPr id="0" name=""/>
        <dsp:cNvSpPr/>
      </dsp:nvSpPr>
      <dsp:spPr>
        <a:xfrm>
          <a:off x="3529441" y="1336333"/>
          <a:ext cx="3304539" cy="1863315"/>
        </a:xfrm>
        <a:prstGeom prst="rect">
          <a:avLst/>
        </a:prstGeom>
        <a:solidFill>
          <a:srgbClr val="C00000"/>
        </a:solidFill>
        <a:ln>
          <a:noFill/>
        </a:ln>
        <a:effectLst/>
        <a:scene3d>
          <a:camera prst="orthographicFront"/>
          <a:lightRig rig="flat" dir="t"/>
        </a:scene3d>
        <a:sp3d prstMaterial="plastic">
          <a:bevelT w="0" h="0"/>
          <a:bevelB w="0" h="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100000"/>
            </a:lnSpc>
            <a:spcBef>
              <a:spcPct val="0"/>
            </a:spcBef>
            <a:spcAft>
              <a:spcPct val="35000"/>
            </a:spcAft>
            <a:buNone/>
          </a:pPr>
          <a:r>
            <a:rPr lang="en-US" sz="2400" b="1" kern="1200" dirty="0">
              <a:latin typeface="Calibri Light" panose="020F0302020204030204" pitchFamily="34" charset="0"/>
              <a:cs typeface="Calibri Light" panose="020F0302020204030204" pitchFamily="34" charset="0"/>
            </a:rPr>
            <a:t>Colors</a:t>
          </a:r>
          <a:r>
            <a:rPr lang="en-US" sz="2000" b="0" kern="1200" dirty="0">
              <a:latin typeface="Calibri Light" panose="020F0302020204030204" pitchFamily="34" charset="0"/>
              <a:cs typeface="Calibri Light" panose="020F0302020204030204" pitchFamily="34" charset="0"/>
            </a:rPr>
            <a:t> – Proper use of color is key to helping tell the story. Balance is key.</a:t>
          </a:r>
        </a:p>
      </dsp:txBody>
      <dsp:txXfrm>
        <a:off x="3529441" y="1336333"/>
        <a:ext cx="3304539" cy="186331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5A465C44-C74C-49AB-85D1-F8B2FEE00713}" type="datetimeFigureOut">
              <a:rPr lang="en-US" smtClean="0"/>
              <a:pPr/>
              <a:t>5/7/2020</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CEE6A6F9-A013-48C1-9706-7AAF11415DC5}" type="slidenum">
              <a:rPr lang="en-US" smtClean="0"/>
              <a:pPr/>
              <a:t>‹#›</a:t>
            </a:fld>
            <a:endParaRPr lang="en-US"/>
          </a:p>
        </p:txBody>
      </p:sp>
    </p:spTree>
    <p:extLst>
      <p:ext uri="{BB962C8B-B14F-4D97-AF65-F5344CB8AC3E}">
        <p14:creationId xmlns:p14="http://schemas.microsoft.com/office/powerpoint/2010/main" val="5929883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439D86A8-3A90-417C-BB64-FED928F7C631}" type="datetimeFigureOut">
              <a:rPr lang="en-US" smtClean="0"/>
              <a:pPr/>
              <a:t>5/7/2020</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1"/>
            <a:ext cx="5608320" cy="4183380"/>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ABADA2BB-58C2-457F-BACB-F98406C37895}" type="slidenum">
              <a:rPr lang="en-US" smtClean="0"/>
              <a:pPr/>
              <a:t>‹#›</a:t>
            </a:fld>
            <a:endParaRPr lang="en-US"/>
          </a:p>
        </p:txBody>
      </p:sp>
    </p:spTree>
    <p:extLst>
      <p:ext uri="{BB962C8B-B14F-4D97-AF65-F5344CB8AC3E}">
        <p14:creationId xmlns:p14="http://schemas.microsoft.com/office/powerpoint/2010/main" val="2539790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50B9CBA-2274-5648-8B51-08DF3170061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80094"/>
            <a:ext cx="9144000" cy="4195002"/>
          </a:xfrm>
          <a:prstGeom prst="rect">
            <a:avLst/>
          </a:prstGeom>
        </p:spPr>
      </p:pic>
      <p:sp>
        <p:nvSpPr>
          <p:cNvPr id="2" name="CoverSlideIdentityColor">
            <a:extLst>
              <a:ext uri="{FF2B5EF4-FFF2-40B4-BE49-F238E27FC236}">
                <a16:creationId xmlns:a16="http://schemas.microsoft.com/office/drawing/2014/main" id="{060B6B63-7A7A-421A-A43D-57DB252E3554}"/>
              </a:ext>
            </a:extLst>
          </p:cNvPr>
          <p:cNvSpPr/>
          <p:nvPr userDrawn="1"/>
        </p:nvSpPr>
        <p:spPr>
          <a:xfrm>
            <a:off x="0" y="313803"/>
            <a:ext cx="654116" cy="164139"/>
          </a:xfrm>
          <a:prstGeom prst="rect">
            <a:avLst/>
          </a:prstGeom>
          <a:solidFill>
            <a:srgbClr val="1D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verSlideTitleBackground">
            <a:extLst>
              <a:ext uri="{FF2B5EF4-FFF2-40B4-BE49-F238E27FC236}">
                <a16:creationId xmlns:a16="http://schemas.microsoft.com/office/drawing/2014/main" id="{8318472C-4BF4-4292-9D27-F87D66A082BC}"/>
              </a:ext>
            </a:extLst>
          </p:cNvPr>
          <p:cNvSpPr/>
          <p:nvPr userDrawn="1"/>
        </p:nvSpPr>
        <p:spPr>
          <a:xfrm>
            <a:off x="-1" y="4014909"/>
            <a:ext cx="5468900" cy="6819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CoverSlideAnkuraWebsite">
            <a:extLst>
              <a:ext uri="{FF2B5EF4-FFF2-40B4-BE49-F238E27FC236}">
                <a16:creationId xmlns:a16="http://schemas.microsoft.com/office/drawing/2014/main" id="{0BBA8589-D4EE-4616-A6EB-386F536CDA6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315756" y="6445091"/>
            <a:ext cx="1305932" cy="167153"/>
          </a:xfrm>
          <a:prstGeom prst="rect">
            <a:avLst/>
          </a:prstGeom>
        </p:spPr>
      </p:pic>
      <p:pic>
        <p:nvPicPr>
          <p:cNvPr id="7" name="CoverSlideAnkuraLogo">
            <a:extLst>
              <a:ext uri="{FF2B5EF4-FFF2-40B4-BE49-F238E27FC236}">
                <a16:creationId xmlns:a16="http://schemas.microsoft.com/office/drawing/2014/main" id="{1D774345-D797-4DD1-AEB6-EBC42BED395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38620" y="5926831"/>
            <a:ext cx="2915508" cy="579425"/>
          </a:xfrm>
          <a:prstGeom prst="rect">
            <a:avLst/>
          </a:prstGeom>
        </p:spPr>
      </p:pic>
      <p:sp>
        <p:nvSpPr>
          <p:cNvPr id="11" name="CoverSlideText">
            <a:extLst>
              <a:ext uri="{FF2B5EF4-FFF2-40B4-BE49-F238E27FC236}">
                <a16:creationId xmlns:a16="http://schemas.microsoft.com/office/drawing/2014/main" id="{37E8970A-6F7F-4487-9992-48068495899C}"/>
              </a:ext>
            </a:extLst>
          </p:cNvPr>
          <p:cNvSpPr>
            <a:spLocks noGrp="1"/>
          </p:cNvSpPr>
          <p:nvPr>
            <p:ph type="body" sz="quarter" idx="10" hasCustomPrompt="1"/>
          </p:nvPr>
        </p:nvSpPr>
        <p:spPr>
          <a:xfrm>
            <a:off x="326396" y="4163235"/>
            <a:ext cx="4130429" cy="486056"/>
          </a:xfrm>
        </p:spPr>
        <p:txBody>
          <a:bodyPr/>
          <a:lstStyle>
            <a:lvl1pPr marL="0" indent="0">
              <a:buNone/>
              <a:defRPr lang="en-US" sz="2294"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Title</a:t>
            </a:r>
          </a:p>
        </p:txBody>
      </p:sp>
      <p:sp>
        <p:nvSpPr>
          <p:cNvPr id="10" name="CoverSlideDate">
            <a:extLst>
              <a:ext uri="{FF2B5EF4-FFF2-40B4-BE49-F238E27FC236}">
                <a16:creationId xmlns:a16="http://schemas.microsoft.com/office/drawing/2014/main" id="{1E77AE65-E42B-4DD2-88DD-465F417D8CCC}"/>
              </a:ext>
            </a:extLst>
          </p:cNvPr>
          <p:cNvSpPr>
            <a:spLocks noGrp="1"/>
          </p:cNvSpPr>
          <p:nvPr>
            <p:ph type="body" sz="quarter" idx="12" hasCustomPrompt="1"/>
          </p:nvPr>
        </p:nvSpPr>
        <p:spPr>
          <a:xfrm>
            <a:off x="339148" y="4734951"/>
            <a:ext cx="1457614" cy="240926"/>
          </a:xfrm>
        </p:spPr>
        <p:txBody>
          <a:bodyPr>
            <a:noAutofit/>
          </a:bodyPr>
          <a:lstStyle>
            <a:lvl1pPr marL="0" indent="0">
              <a:buNone/>
              <a:defRPr sz="1059"/>
            </a:lvl1pPr>
          </a:lstStyle>
          <a:p>
            <a:pPr lvl="0"/>
            <a:r>
              <a:rPr lang="en-US"/>
              <a:t>MONTH, DAY, YEAR</a:t>
            </a:r>
          </a:p>
        </p:txBody>
      </p:sp>
    </p:spTree>
    <p:extLst>
      <p:ext uri="{BB962C8B-B14F-4D97-AF65-F5344CB8AC3E}">
        <p14:creationId xmlns:p14="http://schemas.microsoft.com/office/powerpoint/2010/main" val="733938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 w/ Image w/ Green Headline">
    <p:spTree>
      <p:nvGrpSpPr>
        <p:cNvPr id="1" name=""/>
        <p:cNvGrpSpPr/>
        <p:nvPr/>
      </p:nvGrpSpPr>
      <p:grpSpPr>
        <a:xfrm>
          <a:off x="0" y="0"/>
          <a:ext cx="0" cy="0"/>
          <a:chOff x="0" y="0"/>
          <a:chExt cx="0" cy="0"/>
        </a:xfrm>
      </p:grpSpPr>
      <p:sp>
        <p:nvSpPr>
          <p:cNvPr id="14" name="CoverSlideImage">
            <a:extLst>
              <a:ext uri="{FF2B5EF4-FFF2-40B4-BE49-F238E27FC236}">
                <a16:creationId xmlns:a16="http://schemas.microsoft.com/office/drawing/2014/main" id="{1565D359-7EFF-415F-B429-2D6189FB51E0}"/>
              </a:ext>
            </a:extLst>
          </p:cNvPr>
          <p:cNvSpPr>
            <a:spLocks noGrp="1"/>
          </p:cNvSpPr>
          <p:nvPr>
            <p:ph type="pic" sz="quarter" idx="11" hasCustomPrompt="1"/>
          </p:nvPr>
        </p:nvSpPr>
        <p:spPr>
          <a:xfrm>
            <a:off x="0" y="1"/>
            <a:ext cx="9144000" cy="4014507"/>
          </a:xfrm>
        </p:spPr>
        <p:txBody>
          <a:bodyPr anchor="ctr">
            <a:normAutofit/>
          </a:bodyPr>
          <a:lstStyle>
            <a:lvl1pPr marL="0" indent="0" algn="ctr">
              <a:buNone/>
              <a:defRPr sz="1765" b="0"/>
            </a:lvl1pPr>
          </a:lstStyle>
          <a:p>
            <a:r>
              <a:rPr lang="en-US"/>
              <a:t>Click Here to Insert Image</a:t>
            </a:r>
          </a:p>
          <a:p>
            <a:r>
              <a:rPr lang="en-US"/>
              <a:t>(for custom images, please contact BDMC team)</a:t>
            </a:r>
          </a:p>
        </p:txBody>
      </p:sp>
      <p:sp>
        <p:nvSpPr>
          <p:cNvPr id="7" name="CoverSlideIdentityColor">
            <a:extLst>
              <a:ext uri="{FF2B5EF4-FFF2-40B4-BE49-F238E27FC236}">
                <a16:creationId xmlns:a16="http://schemas.microsoft.com/office/drawing/2014/main" id="{94C28B59-2018-4723-8A99-A97E917ADAD7}"/>
              </a:ext>
            </a:extLst>
          </p:cNvPr>
          <p:cNvSpPr/>
          <p:nvPr userDrawn="1"/>
        </p:nvSpPr>
        <p:spPr>
          <a:xfrm>
            <a:off x="0" y="313803"/>
            <a:ext cx="654116" cy="164139"/>
          </a:xfrm>
          <a:prstGeom prst="rect">
            <a:avLst/>
          </a:prstGeom>
          <a:solidFill>
            <a:srgbClr val="8DC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verSlideTitleBackground2">
            <a:extLst>
              <a:ext uri="{FF2B5EF4-FFF2-40B4-BE49-F238E27FC236}">
                <a16:creationId xmlns:a16="http://schemas.microsoft.com/office/drawing/2014/main" id="{E22081CD-1C85-438A-B3CA-07DBA7213D77}"/>
              </a:ext>
            </a:extLst>
          </p:cNvPr>
          <p:cNvSpPr/>
          <p:nvPr userDrawn="1"/>
        </p:nvSpPr>
        <p:spPr>
          <a:xfrm>
            <a:off x="0" y="3641753"/>
            <a:ext cx="1884219" cy="382870"/>
          </a:xfrm>
          <a:prstGeom prst="rect">
            <a:avLst/>
          </a:prstGeom>
          <a:solidFill>
            <a:srgbClr val="8DC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CoverSlideTitleBackground">
            <a:extLst>
              <a:ext uri="{FF2B5EF4-FFF2-40B4-BE49-F238E27FC236}">
                <a16:creationId xmlns:a16="http://schemas.microsoft.com/office/drawing/2014/main" id="{60883C0B-7E7A-4796-8D0C-F9966568D168}"/>
              </a:ext>
            </a:extLst>
          </p:cNvPr>
          <p:cNvSpPr/>
          <p:nvPr userDrawn="1"/>
        </p:nvSpPr>
        <p:spPr>
          <a:xfrm>
            <a:off x="-2" y="4024623"/>
            <a:ext cx="6513392" cy="773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CoverSlideAnkuraLogoS">
            <a:extLst>
              <a:ext uri="{FF2B5EF4-FFF2-40B4-BE49-F238E27FC236}">
                <a16:creationId xmlns:a16="http://schemas.microsoft.com/office/drawing/2014/main" id="{FBE9A674-3A0D-484F-B31A-20FC1943E80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4116" y="6436891"/>
            <a:ext cx="1090435" cy="216712"/>
          </a:xfrm>
          <a:prstGeom prst="rect">
            <a:avLst/>
          </a:prstGeom>
        </p:spPr>
      </p:pic>
      <p:sp>
        <p:nvSpPr>
          <p:cNvPr id="16" name="CoverSlideText">
            <a:extLst>
              <a:ext uri="{FF2B5EF4-FFF2-40B4-BE49-F238E27FC236}">
                <a16:creationId xmlns:a16="http://schemas.microsoft.com/office/drawing/2014/main" id="{9551150C-3F15-45B7-9768-62AB70C89BF5}"/>
              </a:ext>
            </a:extLst>
          </p:cNvPr>
          <p:cNvSpPr>
            <a:spLocks noGrp="1"/>
          </p:cNvSpPr>
          <p:nvPr>
            <p:ph type="body" sz="quarter" idx="10" hasCustomPrompt="1"/>
          </p:nvPr>
        </p:nvSpPr>
        <p:spPr>
          <a:xfrm>
            <a:off x="561923" y="4163235"/>
            <a:ext cx="4130429" cy="486056"/>
          </a:xfrm>
        </p:spPr>
        <p:txBody>
          <a:bodyPr/>
          <a:lstStyle>
            <a:lvl1pPr marL="0" indent="0">
              <a:buNone/>
              <a:defRPr lang="en-US" sz="2294"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Sub-headline</a:t>
            </a:r>
          </a:p>
        </p:txBody>
      </p:sp>
      <p:sp>
        <p:nvSpPr>
          <p:cNvPr id="18" name="CoverSlideHeadline">
            <a:extLst>
              <a:ext uri="{FF2B5EF4-FFF2-40B4-BE49-F238E27FC236}">
                <a16:creationId xmlns:a16="http://schemas.microsoft.com/office/drawing/2014/main" id="{A35271AE-6622-4999-8891-2EDAE6DD44C8}"/>
              </a:ext>
            </a:extLst>
          </p:cNvPr>
          <p:cNvSpPr>
            <a:spLocks noGrp="1"/>
          </p:cNvSpPr>
          <p:nvPr>
            <p:ph type="body" sz="quarter" idx="12" hasCustomPrompt="1"/>
          </p:nvPr>
        </p:nvSpPr>
        <p:spPr>
          <a:xfrm>
            <a:off x="560293" y="3689557"/>
            <a:ext cx="1237932" cy="283354"/>
          </a:xfrm>
        </p:spPr>
        <p:txBody>
          <a:bodyPr>
            <a:normAutofit/>
          </a:bodyPr>
          <a:lstStyle>
            <a:lvl1pPr marL="0" indent="0">
              <a:buNone/>
              <a:defRPr lang="en-US" sz="1588"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HEADLINE</a:t>
            </a:r>
          </a:p>
        </p:txBody>
      </p:sp>
    </p:spTree>
    <p:extLst>
      <p:ext uri="{BB962C8B-B14F-4D97-AF65-F5344CB8AC3E}">
        <p14:creationId xmlns:p14="http://schemas.microsoft.com/office/powerpoint/2010/main" val="1268235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 w/ Image no Headline- Green">
    <p:spTree>
      <p:nvGrpSpPr>
        <p:cNvPr id="1" name=""/>
        <p:cNvGrpSpPr/>
        <p:nvPr/>
      </p:nvGrpSpPr>
      <p:grpSpPr>
        <a:xfrm>
          <a:off x="0" y="0"/>
          <a:ext cx="0" cy="0"/>
          <a:chOff x="0" y="0"/>
          <a:chExt cx="0" cy="0"/>
        </a:xfrm>
      </p:grpSpPr>
      <p:sp>
        <p:nvSpPr>
          <p:cNvPr id="14" name="CoverSlideImage">
            <a:extLst>
              <a:ext uri="{FF2B5EF4-FFF2-40B4-BE49-F238E27FC236}">
                <a16:creationId xmlns:a16="http://schemas.microsoft.com/office/drawing/2014/main" id="{1565D359-7EFF-415F-B429-2D6189FB51E0}"/>
              </a:ext>
            </a:extLst>
          </p:cNvPr>
          <p:cNvSpPr>
            <a:spLocks noGrp="1"/>
          </p:cNvSpPr>
          <p:nvPr>
            <p:ph type="pic" sz="quarter" idx="11" hasCustomPrompt="1"/>
          </p:nvPr>
        </p:nvSpPr>
        <p:spPr>
          <a:xfrm>
            <a:off x="0" y="1"/>
            <a:ext cx="9144000" cy="4014507"/>
          </a:xfrm>
        </p:spPr>
        <p:txBody>
          <a:bodyPr anchor="ctr">
            <a:normAutofit/>
          </a:bodyPr>
          <a:lstStyle>
            <a:lvl1pPr marL="0" indent="0" algn="ctr">
              <a:buNone/>
              <a:defRPr sz="1765" b="0"/>
            </a:lvl1pPr>
          </a:lstStyle>
          <a:p>
            <a:r>
              <a:rPr lang="en-US"/>
              <a:t>Click Here to Insert Image</a:t>
            </a:r>
          </a:p>
          <a:p>
            <a:r>
              <a:rPr lang="en-US"/>
              <a:t>(for custom images, please contact BDMC team)</a:t>
            </a:r>
          </a:p>
        </p:txBody>
      </p:sp>
      <p:sp>
        <p:nvSpPr>
          <p:cNvPr id="7" name="CoverSlideIdentityColor">
            <a:extLst>
              <a:ext uri="{FF2B5EF4-FFF2-40B4-BE49-F238E27FC236}">
                <a16:creationId xmlns:a16="http://schemas.microsoft.com/office/drawing/2014/main" id="{94C28B59-2018-4723-8A99-A97E917ADAD7}"/>
              </a:ext>
            </a:extLst>
          </p:cNvPr>
          <p:cNvSpPr/>
          <p:nvPr userDrawn="1"/>
        </p:nvSpPr>
        <p:spPr>
          <a:xfrm>
            <a:off x="0" y="313803"/>
            <a:ext cx="654116" cy="164139"/>
          </a:xfrm>
          <a:prstGeom prst="rect">
            <a:avLst/>
          </a:prstGeom>
          <a:solidFill>
            <a:srgbClr val="8DC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CoverSlideTitleBackground">
            <a:extLst>
              <a:ext uri="{FF2B5EF4-FFF2-40B4-BE49-F238E27FC236}">
                <a16:creationId xmlns:a16="http://schemas.microsoft.com/office/drawing/2014/main" id="{60883C0B-7E7A-4796-8D0C-F9966568D168}"/>
              </a:ext>
            </a:extLst>
          </p:cNvPr>
          <p:cNvSpPr/>
          <p:nvPr userDrawn="1"/>
        </p:nvSpPr>
        <p:spPr>
          <a:xfrm>
            <a:off x="-2" y="4024623"/>
            <a:ext cx="6513392" cy="773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CoverSlideAnkuraLogoS">
            <a:extLst>
              <a:ext uri="{FF2B5EF4-FFF2-40B4-BE49-F238E27FC236}">
                <a16:creationId xmlns:a16="http://schemas.microsoft.com/office/drawing/2014/main" id="{FBE9A674-3A0D-484F-B31A-20FC1943E80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4116" y="6436891"/>
            <a:ext cx="1090435" cy="216712"/>
          </a:xfrm>
          <a:prstGeom prst="rect">
            <a:avLst/>
          </a:prstGeom>
        </p:spPr>
      </p:pic>
      <p:sp>
        <p:nvSpPr>
          <p:cNvPr id="16" name="CoverSlideText">
            <a:extLst>
              <a:ext uri="{FF2B5EF4-FFF2-40B4-BE49-F238E27FC236}">
                <a16:creationId xmlns:a16="http://schemas.microsoft.com/office/drawing/2014/main" id="{9551150C-3F15-45B7-9768-62AB70C89BF5}"/>
              </a:ext>
            </a:extLst>
          </p:cNvPr>
          <p:cNvSpPr>
            <a:spLocks noGrp="1"/>
          </p:cNvSpPr>
          <p:nvPr>
            <p:ph type="body" sz="quarter" idx="10" hasCustomPrompt="1"/>
          </p:nvPr>
        </p:nvSpPr>
        <p:spPr>
          <a:xfrm>
            <a:off x="561923" y="4163235"/>
            <a:ext cx="4130429" cy="486056"/>
          </a:xfrm>
        </p:spPr>
        <p:txBody>
          <a:bodyPr/>
          <a:lstStyle>
            <a:lvl1pPr marL="0" indent="0">
              <a:buNone/>
              <a:defRPr lang="en-US" sz="2294"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Sub-headline</a:t>
            </a:r>
          </a:p>
        </p:txBody>
      </p:sp>
    </p:spTree>
    <p:extLst>
      <p:ext uri="{BB962C8B-B14F-4D97-AF65-F5344CB8AC3E}">
        <p14:creationId xmlns:p14="http://schemas.microsoft.com/office/powerpoint/2010/main" val="13322593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 no Image - Green">
    <p:spTree>
      <p:nvGrpSpPr>
        <p:cNvPr id="1" name=""/>
        <p:cNvGrpSpPr/>
        <p:nvPr/>
      </p:nvGrpSpPr>
      <p:grpSpPr>
        <a:xfrm>
          <a:off x="0" y="0"/>
          <a:ext cx="0" cy="0"/>
          <a:chOff x="0" y="0"/>
          <a:chExt cx="0" cy="0"/>
        </a:xfrm>
      </p:grpSpPr>
      <p:sp>
        <p:nvSpPr>
          <p:cNvPr id="4" name="CoverSlideIdentityColor">
            <a:extLst>
              <a:ext uri="{FF2B5EF4-FFF2-40B4-BE49-F238E27FC236}">
                <a16:creationId xmlns:a16="http://schemas.microsoft.com/office/drawing/2014/main" id="{448A8706-BC5F-42C1-918B-1EC9F2FBB5CA}"/>
              </a:ext>
            </a:extLst>
          </p:cNvPr>
          <p:cNvSpPr/>
          <p:nvPr userDrawn="1"/>
        </p:nvSpPr>
        <p:spPr>
          <a:xfrm>
            <a:off x="0" y="313803"/>
            <a:ext cx="654116" cy="164139"/>
          </a:xfrm>
          <a:prstGeom prst="rect">
            <a:avLst/>
          </a:prstGeom>
          <a:solidFill>
            <a:srgbClr val="8DC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verSlideAnkuraLogoS">
            <a:extLst>
              <a:ext uri="{FF2B5EF4-FFF2-40B4-BE49-F238E27FC236}">
                <a16:creationId xmlns:a16="http://schemas.microsoft.com/office/drawing/2014/main" id="{FFA8365D-EB8C-4D1A-876D-967D2F5576C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4116" y="6436891"/>
            <a:ext cx="1090435" cy="216712"/>
          </a:xfrm>
          <a:prstGeom prst="rect">
            <a:avLst/>
          </a:prstGeom>
        </p:spPr>
      </p:pic>
      <p:cxnSp>
        <p:nvCxnSpPr>
          <p:cNvPr id="7" name="CoverSlideSectionLine2">
            <a:extLst>
              <a:ext uri="{FF2B5EF4-FFF2-40B4-BE49-F238E27FC236}">
                <a16:creationId xmlns:a16="http://schemas.microsoft.com/office/drawing/2014/main" id="{E9C1165E-CE3B-4BD8-9762-AEB7BD99BAAC}"/>
              </a:ext>
            </a:extLst>
          </p:cNvPr>
          <p:cNvCxnSpPr>
            <a:cxnSpLocks/>
          </p:cNvCxnSpPr>
          <p:nvPr userDrawn="1"/>
        </p:nvCxnSpPr>
        <p:spPr>
          <a:xfrm>
            <a:off x="654115" y="3726885"/>
            <a:ext cx="80999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 name="CoverSlideSectionLine1">
            <a:extLst>
              <a:ext uri="{FF2B5EF4-FFF2-40B4-BE49-F238E27FC236}">
                <a16:creationId xmlns:a16="http://schemas.microsoft.com/office/drawing/2014/main" id="{65F8DEA5-2315-4AB4-BB41-9AB76F216730}"/>
              </a:ext>
            </a:extLst>
          </p:cNvPr>
          <p:cNvCxnSpPr>
            <a:cxnSpLocks/>
          </p:cNvCxnSpPr>
          <p:nvPr userDrawn="1"/>
        </p:nvCxnSpPr>
        <p:spPr>
          <a:xfrm>
            <a:off x="654115" y="3726885"/>
            <a:ext cx="80999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9" name="CoverSlideIdentityColor2">
            <a:extLst>
              <a:ext uri="{FF2B5EF4-FFF2-40B4-BE49-F238E27FC236}">
                <a16:creationId xmlns:a16="http://schemas.microsoft.com/office/drawing/2014/main" id="{19FCFDBE-DC53-4A8E-BE63-7DC90B4B6EE1}"/>
              </a:ext>
            </a:extLst>
          </p:cNvPr>
          <p:cNvSpPr/>
          <p:nvPr userDrawn="1"/>
        </p:nvSpPr>
        <p:spPr>
          <a:xfrm>
            <a:off x="6811818" y="3726887"/>
            <a:ext cx="1987409" cy="107931"/>
          </a:xfrm>
          <a:prstGeom prst="rect">
            <a:avLst/>
          </a:prstGeom>
          <a:solidFill>
            <a:srgbClr val="8DC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verSlideSectionTitle">
            <a:extLst>
              <a:ext uri="{FF2B5EF4-FFF2-40B4-BE49-F238E27FC236}">
                <a16:creationId xmlns:a16="http://schemas.microsoft.com/office/drawing/2014/main" id="{5EDA726E-EFAD-4949-9229-7B07DD1CDFDE}"/>
              </a:ext>
            </a:extLst>
          </p:cNvPr>
          <p:cNvSpPr>
            <a:spLocks noGrp="1"/>
          </p:cNvSpPr>
          <p:nvPr>
            <p:ph type="body" sz="quarter" idx="10" hasCustomPrompt="1"/>
          </p:nvPr>
        </p:nvSpPr>
        <p:spPr>
          <a:xfrm>
            <a:off x="654115" y="3229232"/>
            <a:ext cx="3640782" cy="486056"/>
          </a:xfrm>
        </p:spPr>
        <p:txBody>
          <a:bodyPr>
            <a:normAutofit/>
          </a:bodyPr>
          <a:lstStyle>
            <a:lvl1pPr marL="0" indent="0">
              <a:buNone/>
              <a:defRPr lang="en-US" sz="2824" kern="12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SECTION HEADLINE</a:t>
            </a:r>
          </a:p>
        </p:txBody>
      </p:sp>
    </p:spTree>
    <p:extLst>
      <p:ext uri="{BB962C8B-B14F-4D97-AF65-F5344CB8AC3E}">
        <p14:creationId xmlns:p14="http://schemas.microsoft.com/office/powerpoint/2010/main" val="499273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r no Image w/ subtitle- Green">
    <p:spTree>
      <p:nvGrpSpPr>
        <p:cNvPr id="1" name=""/>
        <p:cNvGrpSpPr/>
        <p:nvPr/>
      </p:nvGrpSpPr>
      <p:grpSpPr>
        <a:xfrm>
          <a:off x="0" y="0"/>
          <a:ext cx="0" cy="0"/>
          <a:chOff x="0" y="0"/>
          <a:chExt cx="0" cy="0"/>
        </a:xfrm>
      </p:grpSpPr>
      <p:sp>
        <p:nvSpPr>
          <p:cNvPr id="4" name="CoverSlideIdentityColor">
            <a:extLst>
              <a:ext uri="{FF2B5EF4-FFF2-40B4-BE49-F238E27FC236}">
                <a16:creationId xmlns:a16="http://schemas.microsoft.com/office/drawing/2014/main" id="{448A8706-BC5F-42C1-918B-1EC9F2FBB5CA}"/>
              </a:ext>
            </a:extLst>
          </p:cNvPr>
          <p:cNvSpPr/>
          <p:nvPr userDrawn="1"/>
        </p:nvSpPr>
        <p:spPr>
          <a:xfrm>
            <a:off x="0" y="313803"/>
            <a:ext cx="654116" cy="164139"/>
          </a:xfrm>
          <a:prstGeom prst="rect">
            <a:avLst/>
          </a:prstGeom>
          <a:solidFill>
            <a:srgbClr val="8DC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verSlideAnkuraLogoS">
            <a:extLst>
              <a:ext uri="{FF2B5EF4-FFF2-40B4-BE49-F238E27FC236}">
                <a16:creationId xmlns:a16="http://schemas.microsoft.com/office/drawing/2014/main" id="{FFA8365D-EB8C-4D1A-876D-967D2F5576C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4116" y="6436891"/>
            <a:ext cx="1090435" cy="216712"/>
          </a:xfrm>
          <a:prstGeom prst="rect">
            <a:avLst/>
          </a:prstGeom>
        </p:spPr>
      </p:pic>
      <p:cxnSp>
        <p:nvCxnSpPr>
          <p:cNvPr id="8" name="CoverSlideSectionLine2">
            <a:extLst>
              <a:ext uri="{FF2B5EF4-FFF2-40B4-BE49-F238E27FC236}">
                <a16:creationId xmlns:a16="http://schemas.microsoft.com/office/drawing/2014/main" id="{65F8DEA5-2315-4AB4-BB41-9AB76F216730}"/>
              </a:ext>
            </a:extLst>
          </p:cNvPr>
          <p:cNvCxnSpPr>
            <a:cxnSpLocks/>
          </p:cNvCxnSpPr>
          <p:nvPr userDrawn="1"/>
        </p:nvCxnSpPr>
        <p:spPr>
          <a:xfrm>
            <a:off x="654115" y="3726885"/>
            <a:ext cx="80999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 name="CoverSlideSectionLine1">
            <a:extLst>
              <a:ext uri="{FF2B5EF4-FFF2-40B4-BE49-F238E27FC236}">
                <a16:creationId xmlns:a16="http://schemas.microsoft.com/office/drawing/2014/main" id="{E9C1165E-CE3B-4BD8-9762-AEB7BD99BAAC}"/>
              </a:ext>
            </a:extLst>
          </p:cNvPr>
          <p:cNvCxnSpPr>
            <a:cxnSpLocks/>
          </p:cNvCxnSpPr>
          <p:nvPr userDrawn="1"/>
        </p:nvCxnSpPr>
        <p:spPr>
          <a:xfrm>
            <a:off x="654115" y="3726885"/>
            <a:ext cx="80999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9" name="CoverSlideIdentityColor2">
            <a:extLst>
              <a:ext uri="{FF2B5EF4-FFF2-40B4-BE49-F238E27FC236}">
                <a16:creationId xmlns:a16="http://schemas.microsoft.com/office/drawing/2014/main" id="{19FCFDBE-DC53-4A8E-BE63-7DC90B4B6EE1}"/>
              </a:ext>
            </a:extLst>
          </p:cNvPr>
          <p:cNvSpPr/>
          <p:nvPr userDrawn="1"/>
        </p:nvSpPr>
        <p:spPr>
          <a:xfrm>
            <a:off x="6811818" y="3726887"/>
            <a:ext cx="1987409" cy="107931"/>
          </a:xfrm>
          <a:prstGeom prst="rect">
            <a:avLst/>
          </a:prstGeom>
          <a:solidFill>
            <a:srgbClr val="8DC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verSlideSectionTitle">
            <a:extLst>
              <a:ext uri="{FF2B5EF4-FFF2-40B4-BE49-F238E27FC236}">
                <a16:creationId xmlns:a16="http://schemas.microsoft.com/office/drawing/2014/main" id="{5EDA726E-EFAD-4949-9229-7B07DD1CDFDE}"/>
              </a:ext>
            </a:extLst>
          </p:cNvPr>
          <p:cNvSpPr>
            <a:spLocks noGrp="1"/>
          </p:cNvSpPr>
          <p:nvPr>
            <p:ph type="body" sz="quarter" idx="10" hasCustomPrompt="1"/>
          </p:nvPr>
        </p:nvSpPr>
        <p:spPr>
          <a:xfrm>
            <a:off x="654115" y="3229232"/>
            <a:ext cx="3640782" cy="486056"/>
          </a:xfrm>
        </p:spPr>
        <p:txBody>
          <a:bodyPr>
            <a:normAutofit/>
          </a:bodyPr>
          <a:lstStyle>
            <a:lvl1pPr marL="0" indent="0">
              <a:buNone/>
              <a:defRPr lang="en-US" sz="2824" kern="12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SECTION HEADLINE</a:t>
            </a:r>
          </a:p>
        </p:txBody>
      </p:sp>
      <p:sp>
        <p:nvSpPr>
          <p:cNvPr id="3" name="CoverSlideSectionSubtitle">
            <a:extLst>
              <a:ext uri="{FF2B5EF4-FFF2-40B4-BE49-F238E27FC236}">
                <a16:creationId xmlns:a16="http://schemas.microsoft.com/office/drawing/2014/main" id="{BB3AF254-9442-4B37-80BB-2C2F7FE02FB6}"/>
              </a:ext>
            </a:extLst>
          </p:cNvPr>
          <p:cNvSpPr>
            <a:spLocks noGrp="1"/>
          </p:cNvSpPr>
          <p:nvPr>
            <p:ph type="body" sz="quarter" idx="11" hasCustomPrompt="1"/>
          </p:nvPr>
        </p:nvSpPr>
        <p:spPr>
          <a:xfrm>
            <a:off x="653762" y="3839028"/>
            <a:ext cx="6054147" cy="640136"/>
          </a:xfrm>
        </p:spPr>
        <p:txBody>
          <a:bodyPr>
            <a:normAutofit/>
          </a:bodyPr>
          <a:lstStyle>
            <a:lvl1pPr marL="0" indent="0">
              <a:buNone/>
              <a:defRPr sz="2118">
                <a:solidFill>
                  <a:srgbClr val="8DC63F"/>
                </a:solidFill>
              </a:defRPr>
            </a:lvl1pPr>
          </a:lstStyle>
          <a:p>
            <a:pPr lvl="0"/>
            <a:r>
              <a:rPr lang="en-US"/>
              <a:t>Section Sub-Headline</a:t>
            </a:r>
          </a:p>
        </p:txBody>
      </p:sp>
    </p:spTree>
    <p:extLst>
      <p:ext uri="{BB962C8B-B14F-4D97-AF65-F5344CB8AC3E}">
        <p14:creationId xmlns:p14="http://schemas.microsoft.com/office/powerpoint/2010/main" val="22034958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Slide w/ Image w/ Purple Headline">
    <p:spTree>
      <p:nvGrpSpPr>
        <p:cNvPr id="1" name=""/>
        <p:cNvGrpSpPr/>
        <p:nvPr/>
      </p:nvGrpSpPr>
      <p:grpSpPr>
        <a:xfrm>
          <a:off x="0" y="0"/>
          <a:ext cx="0" cy="0"/>
          <a:chOff x="0" y="0"/>
          <a:chExt cx="0" cy="0"/>
        </a:xfrm>
      </p:grpSpPr>
      <p:sp>
        <p:nvSpPr>
          <p:cNvPr id="14" name="CoverSlideImage">
            <a:extLst>
              <a:ext uri="{FF2B5EF4-FFF2-40B4-BE49-F238E27FC236}">
                <a16:creationId xmlns:a16="http://schemas.microsoft.com/office/drawing/2014/main" id="{1565D359-7EFF-415F-B429-2D6189FB51E0}"/>
              </a:ext>
            </a:extLst>
          </p:cNvPr>
          <p:cNvSpPr>
            <a:spLocks noGrp="1"/>
          </p:cNvSpPr>
          <p:nvPr>
            <p:ph type="pic" sz="quarter" idx="11" hasCustomPrompt="1"/>
          </p:nvPr>
        </p:nvSpPr>
        <p:spPr>
          <a:xfrm>
            <a:off x="0" y="1"/>
            <a:ext cx="9144000" cy="4014507"/>
          </a:xfrm>
        </p:spPr>
        <p:txBody>
          <a:bodyPr anchor="ctr">
            <a:normAutofit/>
          </a:bodyPr>
          <a:lstStyle>
            <a:lvl1pPr marL="0" indent="0" algn="ctr">
              <a:buNone/>
              <a:defRPr sz="1765" b="0"/>
            </a:lvl1pPr>
          </a:lstStyle>
          <a:p>
            <a:r>
              <a:rPr lang="en-US"/>
              <a:t>Click Here to Insert Image</a:t>
            </a:r>
          </a:p>
          <a:p>
            <a:r>
              <a:rPr lang="en-US"/>
              <a:t>(for custom images, please contact BDMC team)</a:t>
            </a:r>
          </a:p>
        </p:txBody>
      </p:sp>
      <p:sp>
        <p:nvSpPr>
          <p:cNvPr id="7" name="CoverSlideIdentityColor">
            <a:extLst>
              <a:ext uri="{FF2B5EF4-FFF2-40B4-BE49-F238E27FC236}">
                <a16:creationId xmlns:a16="http://schemas.microsoft.com/office/drawing/2014/main" id="{94C28B59-2018-4723-8A99-A97E917ADAD7}"/>
              </a:ext>
            </a:extLst>
          </p:cNvPr>
          <p:cNvSpPr/>
          <p:nvPr userDrawn="1"/>
        </p:nvSpPr>
        <p:spPr>
          <a:xfrm>
            <a:off x="0" y="313803"/>
            <a:ext cx="654116" cy="164139"/>
          </a:xfrm>
          <a:prstGeom prst="rect">
            <a:avLst/>
          </a:prstGeom>
          <a:solidFill>
            <a:srgbClr val="66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CoverSlideAnkuraLogoS">
            <a:extLst>
              <a:ext uri="{FF2B5EF4-FFF2-40B4-BE49-F238E27FC236}">
                <a16:creationId xmlns:a16="http://schemas.microsoft.com/office/drawing/2014/main" id="{FBE9A674-3A0D-484F-B31A-20FC1943E80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4116" y="6436891"/>
            <a:ext cx="1090435" cy="216712"/>
          </a:xfrm>
          <a:prstGeom prst="rect">
            <a:avLst/>
          </a:prstGeom>
        </p:spPr>
      </p:pic>
      <p:sp>
        <p:nvSpPr>
          <p:cNvPr id="13" name="CoverSlideTitleBackground2">
            <a:extLst>
              <a:ext uri="{FF2B5EF4-FFF2-40B4-BE49-F238E27FC236}">
                <a16:creationId xmlns:a16="http://schemas.microsoft.com/office/drawing/2014/main" id="{2C278650-11CF-4C16-B747-73D9F20D7649}"/>
              </a:ext>
            </a:extLst>
          </p:cNvPr>
          <p:cNvSpPr/>
          <p:nvPr userDrawn="1"/>
        </p:nvSpPr>
        <p:spPr>
          <a:xfrm>
            <a:off x="0" y="3641753"/>
            <a:ext cx="1884219" cy="382870"/>
          </a:xfrm>
          <a:prstGeom prst="rect">
            <a:avLst/>
          </a:prstGeom>
          <a:solidFill>
            <a:srgbClr val="66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CoverSlideTitleBackground">
            <a:extLst>
              <a:ext uri="{FF2B5EF4-FFF2-40B4-BE49-F238E27FC236}">
                <a16:creationId xmlns:a16="http://schemas.microsoft.com/office/drawing/2014/main" id="{73EE9CC1-A09E-447D-91D7-EF96214703E2}"/>
              </a:ext>
            </a:extLst>
          </p:cNvPr>
          <p:cNvSpPr/>
          <p:nvPr userDrawn="1"/>
        </p:nvSpPr>
        <p:spPr>
          <a:xfrm>
            <a:off x="-2" y="4024623"/>
            <a:ext cx="6513392" cy="773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CoverSlideText">
            <a:extLst>
              <a:ext uri="{FF2B5EF4-FFF2-40B4-BE49-F238E27FC236}">
                <a16:creationId xmlns:a16="http://schemas.microsoft.com/office/drawing/2014/main" id="{6ADF4421-7767-4F33-9409-95B74A7B2D1C}"/>
              </a:ext>
            </a:extLst>
          </p:cNvPr>
          <p:cNvSpPr>
            <a:spLocks noGrp="1"/>
          </p:cNvSpPr>
          <p:nvPr>
            <p:ph type="body" sz="quarter" idx="10" hasCustomPrompt="1"/>
          </p:nvPr>
        </p:nvSpPr>
        <p:spPr>
          <a:xfrm>
            <a:off x="561923" y="4163235"/>
            <a:ext cx="4130429" cy="486056"/>
          </a:xfrm>
        </p:spPr>
        <p:txBody>
          <a:bodyPr/>
          <a:lstStyle>
            <a:lvl1pPr marL="0" indent="0">
              <a:buNone/>
              <a:defRPr lang="en-US" sz="2294"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Sub-headline</a:t>
            </a:r>
          </a:p>
        </p:txBody>
      </p:sp>
      <p:sp>
        <p:nvSpPr>
          <p:cNvPr id="19" name="CoverSlideHeadline">
            <a:extLst>
              <a:ext uri="{FF2B5EF4-FFF2-40B4-BE49-F238E27FC236}">
                <a16:creationId xmlns:a16="http://schemas.microsoft.com/office/drawing/2014/main" id="{D5C6C146-3E31-4729-B5A5-D4B6A9DE7D24}"/>
              </a:ext>
            </a:extLst>
          </p:cNvPr>
          <p:cNvSpPr>
            <a:spLocks noGrp="1"/>
          </p:cNvSpPr>
          <p:nvPr>
            <p:ph type="body" sz="quarter" idx="12" hasCustomPrompt="1"/>
          </p:nvPr>
        </p:nvSpPr>
        <p:spPr>
          <a:xfrm>
            <a:off x="560293" y="3689557"/>
            <a:ext cx="1237932" cy="283354"/>
          </a:xfrm>
        </p:spPr>
        <p:txBody>
          <a:bodyPr>
            <a:normAutofit/>
          </a:bodyPr>
          <a:lstStyle>
            <a:lvl1pPr marL="0" indent="0">
              <a:buNone/>
              <a:defRPr lang="en-US" sz="1588"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HEADLINE</a:t>
            </a:r>
          </a:p>
        </p:txBody>
      </p:sp>
    </p:spTree>
    <p:extLst>
      <p:ext uri="{BB962C8B-B14F-4D97-AF65-F5344CB8AC3E}">
        <p14:creationId xmlns:p14="http://schemas.microsoft.com/office/powerpoint/2010/main" val="26258432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Slide w/ Image no Headline- Purple">
    <p:spTree>
      <p:nvGrpSpPr>
        <p:cNvPr id="1" name=""/>
        <p:cNvGrpSpPr/>
        <p:nvPr/>
      </p:nvGrpSpPr>
      <p:grpSpPr>
        <a:xfrm>
          <a:off x="0" y="0"/>
          <a:ext cx="0" cy="0"/>
          <a:chOff x="0" y="0"/>
          <a:chExt cx="0" cy="0"/>
        </a:xfrm>
      </p:grpSpPr>
      <p:sp>
        <p:nvSpPr>
          <p:cNvPr id="14" name="CoverSlideImage">
            <a:extLst>
              <a:ext uri="{FF2B5EF4-FFF2-40B4-BE49-F238E27FC236}">
                <a16:creationId xmlns:a16="http://schemas.microsoft.com/office/drawing/2014/main" id="{1565D359-7EFF-415F-B429-2D6189FB51E0}"/>
              </a:ext>
            </a:extLst>
          </p:cNvPr>
          <p:cNvSpPr>
            <a:spLocks noGrp="1"/>
          </p:cNvSpPr>
          <p:nvPr>
            <p:ph type="pic" sz="quarter" idx="11" hasCustomPrompt="1"/>
          </p:nvPr>
        </p:nvSpPr>
        <p:spPr>
          <a:xfrm>
            <a:off x="0" y="1"/>
            <a:ext cx="9144000" cy="4014507"/>
          </a:xfrm>
        </p:spPr>
        <p:txBody>
          <a:bodyPr anchor="ctr">
            <a:normAutofit/>
          </a:bodyPr>
          <a:lstStyle>
            <a:lvl1pPr marL="0" indent="0" algn="ctr">
              <a:buNone/>
              <a:defRPr sz="1765" b="0"/>
            </a:lvl1pPr>
          </a:lstStyle>
          <a:p>
            <a:r>
              <a:rPr lang="en-US"/>
              <a:t>Click Here to Insert Image</a:t>
            </a:r>
          </a:p>
          <a:p>
            <a:r>
              <a:rPr lang="en-US"/>
              <a:t>(for custom images, please contact BDMC team)</a:t>
            </a:r>
          </a:p>
        </p:txBody>
      </p:sp>
      <p:sp>
        <p:nvSpPr>
          <p:cNvPr id="7" name="CoverSlideIdentityColor">
            <a:extLst>
              <a:ext uri="{FF2B5EF4-FFF2-40B4-BE49-F238E27FC236}">
                <a16:creationId xmlns:a16="http://schemas.microsoft.com/office/drawing/2014/main" id="{94C28B59-2018-4723-8A99-A97E917ADAD7}"/>
              </a:ext>
            </a:extLst>
          </p:cNvPr>
          <p:cNvSpPr/>
          <p:nvPr userDrawn="1"/>
        </p:nvSpPr>
        <p:spPr>
          <a:xfrm>
            <a:off x="0" y="313803"/>
            <a:ext cx="654116" cy="164139"/>
          </a:xfrm>
          <a:prstGeom prst="rect">
            <a:avLst/>
          </a:prstGeom>
          <a:solidFill>
            <a:srgbClr val="66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CoverSlideTitleBackground">
            <a:extLst>
              <a:ext uri="{FF2B5EF4-FFF2-40B4-BE49-F238E27FC236}">
                <a16:creationId xmlns:a16="http://schemas.microsoft.com/office/drawing/2014/main" id="{60883C0B-7E7A-4796-8D0C-F9966568D168}"/>
              </a:ext>
            </a:extLst>
          </p:cNvPr>
          <p:cNvSpPr/>
          <p:nvPr userDrawn="1"/>
        </p:nvSpPr>
        <p:spPr>
          <a:xfrm>
            <a:off x="-2" y="4024623"/>
            <a:ext cx="6513392" cy="773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CoverSlideAnkuraLogoS">
            <a:extLst>
              <a:ext uri="{FF2B5EF4-FFF2-40B4-BE49-F238E27FC236}">
                <a16:creationId xmlns:a16="http://schemas.microsoft.com/office/drawing/2014/main" id="{FBE9A674-3A0D-484F-B31A-20FC1943E80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4116" y="6436891"/>
            <a:ext cx="1090435" cy="216712"/>
          </a:xfrm>
          <a:prstGeom prst="rect">
            <a:avLst/>
          </a:prstGeom>
        </p:spPr>
      </p:pic>
      <p:sp>
        <p:nvSpPr>
          <p:cNvPr id="8" name="CoverSlideText">
            <a:extLst>
              <a:ext uri="{FF2B5EF4-FFF2-40B4-BE49-F238E27FC236}">
                <a16:creationId xmlns:a16="http://schemas.microsoft.com/office/drawing/2014/main" id="{E57CCBD6-A8DD-4E07-A02D-44A40733A3ED}"/>
              </a:ext>
            </a:extLst>
          </p:cNvPr>
          <p:cNvSpPr>
            <a:spLocks noGrp="1"/>
          </p:cNvSpPr>
          <p:nvPr>
            <p:ph type="body" sz="quarter" idx="10" hasCustomPrompt="1"/>
          </p:nvPr>
        </p:nvSpPr>
        <p:spPr>
          <a:xfrm>
            <a:off x="561923" y="4163235"/>
            <a:ext cx="4130429" cy="486056"/>
          </a:xfrm>
        </p:spPr>
        <p:txBody>
          <a:bodyPr/>
          <a:lstStyle>
            <a:lvl1pPr marL="0" indent="0">
              <a:buNone/>
              <a:defRPr lang="en-US" sz="2294"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Sub-headline</a:t>
            </a:r>
          </a:p>
        </p:txBody>
      </p:sp>
    </p:spTree>
    <p:extLst>
      <p:ext uri="{BB962C8B-B14F-4D97-AF65-F5344CB8AC3E}">
        <p14:creationId xmlns:p14="http://schemas.microsoft.com/office/powerpoint/2010/main" val="29610485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Slide no Image - Purple">
    <p:spTree>
      <p:nvGrpSpPr>
        <p:cNvPr id="1" name=""/>
        <p:cNvGrpSpPr/>
        <p:nvPr/>
      </p:nvGrpSpPr>
      <p:grpSpPr>
        <a:xfrm>
          <a:off x="0" y="0"/>
          <a:ext cx="0" cy="0"/>
          <a:chOff x="0" y="0"/>
          <a:chExt cx="0" cy="0"/>
        </a:xfrm>
      </p:grpSpPr>
      <p:sp>
        <p:nvSpPr>
          <p:cNvPr id="4" name="CoverSlideIdentityColor">
            <a:extLst>
              <a:ext uri="{FF2B5EF4-FFF2-40B4-BE49-F238E27FC236}">
                <a16:creationId xmlns:a16="http://schemas.microsoft.com/office/drawing/2014/main" id="{448A8706-BC5F-42C1-918B-1EC9F2FBB5CA}"/>
              </a:ext>
            </a:extLst>
          </p:cNvPr>
          <p:cNvSpPr/>
          <p:nvPr userDrawn="1"/>
        </p:nvSpPr>
        <p:spPr>
          <a:xfrm>
            <a:off x="0" y="313803"/>
            <a:ext cx="654116" cy="164139"/>
          </a:xfrm>
          <a:prstGeom prst="rect">
            <a:avLst/>
          </a:prstGeom>
          <a:solidFill>
            <a:srgbClr val="66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verSlideAnkuraLogoS">
            <a:extLst>
              <a:ext uri="{FF2B5EF4-FFF2-40B4-BE49-F238E27FC236}">
                <a16:creationId xmlns:a16="http://schemas.microsoft.com/office/drawing/2014/main" id="{FFA8365D-EB8C-4D1A-876D-967D2F5576C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4116" y="6436891"/>
            <a:ext cx="1090435" cy="216712"/>
          </a:xfrm>
          <a:prstGeom prst="rect">
            <a:avLst/>
          </a:prstGeom>
        </p:spPr>
      </p:pic>
      <p:cxnSp>
        <p:nvCxnSpPr>
          <p:cNvPr id="8" name="CoverSlideSectionLine2">
            <a:extLst>
              <a:ext uri="{FF2B5EF4-FFF2-40B4-BE49-F238E27FC236}">
                <a16:creationId xmlns:a16="http://schemas.microsoft.com/office/drawing/2014/main" id="{65F8DEA5-2315-4AB4-BB41-9AB76F216730}"/>
              </a:ext>
            </a:extLst>
          </p:cNvPr>
          <p:cNvCxnSpPr>
            <a:cxnSpLocks/>
          </p:cNvCxnSpPr>
          <p:nvPr userDrawn="1"/>
        </p:nvCxnSpPr>
        <p:spPr>
          <a:xfrm>
            <a:off x="654115" y="3726885"/>
            <a:ext cx="80999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 name="CoverSlideSectionLine1">
            <a:extLst>
              <a:ext uri="{FF2B5EF4-FFF2-40B4-BE49-F238E27FC236}">
                <a16:creationId xmlns:a16="http://schemas.microsoft.com/office/drawing/2014/main" id="{E9C1165E-CE3B-4BD8-9762-AEB7BD99BAAC}"/>
              </a:ext>
            </a:extLst>
          </p:cNvPr>
          <p:cNvCxnSpPr>
            <a:cxnSpLocks/>
          </p:cNvCxnSpPr>
          <p:nvPr userDrawn="1"/>
        </p:nvCxnSpPr>
        <p:spPr>
          <a:xfrm>
            <a:off x="654115" y="3726885"/>
            <a:ext cx="80999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9" name="CoverSlideIdentityColor2">
            <a:extLst>
              <a:ext uri="{FF2B5EF4-FFF2-40B4-BE49-F238E27FC236}">
                <a16:creationId xmlns:a16="http://schemas.microsoft.com/office/drawing/2014/main" id="{19FCFDBE-DC53-4A8E-BE63-7DC90B4B6EE1}"/>
              </a:ext>
            </a:extLst>
          </p:cNvPr>
          <p:cNvSpPr/>
          <p:nvPr userDrawn="1"/>
        </p:nvSpPr>
        <p:spPr>
          <a:xfrm>
            <a:off x="6811818" y="3726887"/>
            <a:ext cx="1987409" cy="107931"/>
          </a:xfrm>
          <a:prstGeom prst="rect">
            <a:avLst/>
          </a:prstGeom>
          <a:solidFill>
            <a:srgbClr val="66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verSlideSectionTitle">
            <a:extLst>
              <a:ext uri="{FF2B5EF4-FFF2-40B4-BE49-F238E27FC236}">
                <a16:creationId xmlns:a16="http://schemas.microsoft.com/office/drawing/2014/main" id="{5EDA726E-EFAD-4949-9229-7B07DD1CDFDE}"/>
              </a:ext>
            </a:extLst>
          </p:cNvPr>
          <p:cNvSpPr>
            <a:spLocks noGrp="1"/>
          </p:cNvSpPr>
          <p:nvPr>
            <p:ph type="body" sz="quarter" idx="10" hasCustomPrompt="1"/>
          </p:nvPr>
        </p:nvSpPr>
        <p:spPr>
          <a:xfrm>
            <a:off x="654115" y="3229232"/>
            <a:ext cx="3640782" cy="486056"/>
          </a:xfrm>
        </p:spPr>
        <p:txBody>
          <a:bodyPr>
            <a:normAutofit/>
          </a:bodyPr>
          <a:lstStyle>
            <a:lvl1pPr marL="0" indent="0">
              <a:buNone/>
              <a:defRPr lang="en-US" sz="2824" kern="12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SECTION HEADLINE</a:t>
            </a:r>
          </a:p>
        </p:txBody>
      </p:sp>
    </p:spTree>
    <p:extLst>
      <p:ext uri="{BB962C8B-B14F-4D97-AF65-F5344CB8AC3E}">
        <p14:creationId xmlns:p14="http://schemas.microsoft.com/office/powerpoint/2010/main" val="15771830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Slider no Image w/ subtitle- Purple">
    <p:spTree>
      <p:nvGrpSpPr>
        <p:cNvPr id="1" name=""/>
        <p:cNvGrpSpPr/>
        <p:nvPr/>
      </p:nvGrpSpPr>
      <p:grpSpPr>
        <a:xfrm>
          <a:off x="0" y="0"/>
          <a:ext cx="0" cy="0"/>
          <a:chOff x="0" y="0"/>
          <a:chExt cx="0" cy="0"/>
        </a:xfrm>
      </p:grpSpPr>
      <p:sp>
        <p:nvSpPr>
          <p:cNvPr id="4" name="CoverSlideIdentityColor">
            <a:extLst>
              <a:ext uri="{FF2B5EF4-FFF2-40B4-BE49-F238E27FC236}">
                <a16:creationId xmlns:a16="http://schemas.microsoft.com/office/drawing/2014/main" id="{448A8706-BC5F-42C1-918B-1EC9F2FBB5CA}"/>
              </a:ext>
            </a:extLst>
          </p:cNvPr>
          <p:cNvSpPr/>
          <p:nvPr userDrawn="1"/>
        </p:nvSpPr>
        <p:spPr>
          <a:xfrm>
            <a:off x="0" y="313803"/>
            <a:ext cx="654116" cy="164139"/>
          </a:xfrm>
          <a:prstGeom prst="rect">
            <a:avLst/>
          </a:prstGeom>
          <a:solidFill>
            <a:srgbClr val="66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verSlideAnkuraLogoS">
            <a:extLst>
              <a:ext uri="{FF2B5EF4-FFF2-40B4-BE49-F238E27FC236}">
                <a16:creationId xmlns:a16="http://schemas.microsoft.com/office/drawing/2014/main" id="{FFA8365D-EB8C-4D1A-876D-967D2F5576C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4116" y="6436891"/>
            <a:ext cx="1090435" cy="216712"/>
          </a:xfrm>
          <a:prstGeom prst="rect">
            <a:avLst/>
          </a:prstGeom>
        </p:spPr>
      </p:pic>
      <p:cxnSp>
        <p:nvCxnSpPr>
          <p:cNvPr id="7" name="CoverSlideSectionLine1">
            <a:extLst>
              <a:ext uri="{FF2B5EF4-FFF2-40B4-BE49-F238E27FC236}">
                <a16:creationId xmlns:a16="http://schemas.microsoft.com/office/drawing/2014/main" id="{E9C1165E-CE3B-4BD8-9762-AEB7BD99BAAC}"/>
              </a:ext>
            </a:extLst>
          </p:cNvPr>
          <p:cNvCxnSpPr>
            <a:cxnSpLocks/>
          </p:cNvCxnSpPr>
          <p:nvPr userDrawn="1"/>
        </p:nvCxnSpPr>
        <p:spPr>
          <a:xfrm>
            <a:off x="654115" y="3726885"/>
            <a:ext cx="80999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 name="CoverSlideSectionLine2">
            <a:extLst>
              <a:ext uri="{FF2B5EF4-FFF2-40B4-BE49-F238E27FC236}">
                <a16:creationId xmlns:a16="http://schemas.microsoft.com/office/drawing/2014/main" id="{65F8DEA5-2315-4AB4-BB41-9AB76F216730}"/>
              </a:ext>
            </a:extLst>
          </p:cNvPr>
          <p:cNvCxnSpPr>
            <a:cxnSpLocks/>
          </p:cNvCxnSpPr>
          <p:nvPr userDrawn="1"/>
        </p:nvCxnSpPr>
        <p:spPr>
          <a:xfrm>
            <a:off x="654115" y="3726885"/>
            <a:ext cx="80999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9" name="CoverSlideIdentityColor2">
            <a:extLst>
              <a:ext uri="{FF2B5EF4-FFF2-40B4-BE49-F238E27FC236}">
                <a16:creationId xmlns:a16="http://schemas.microsoft.com/office/drawing/2014/main" id="{19FCFDBE-DC53-4A8E-BE63-7DC90B4B6EE1}"/>
              </a:ext>
            </a:extLst>
          </p:cNvPr>
          <p:cNvSpPr/>
          <p:nvPr userDrawn="1"/>
        </p:nvSpPr>
        <p:spPr>
          <a:xfrm>
            <a:off x="6811818" y="3726887"/>
            <a:ext cx="1987409" cy="107931"/>
          </a:xfrm>
          <a:prstGeom prst="rect">
            <a:avLst/>
          </a:prstGeom>
          <a:solidFill>
            <a:srgbClr val="66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verSlideSectionTitle">
            <a:extLst>
              <a:ext uri="{FF2B5EF4-FFF2-40B4-BE49-F238E27FC236}">
                <a16:creationId xmlns:a16="http://schemas.microsoft.com/office/drawing/2014/main" id="{5EDA726E-EFAD-4949-9229-7B07DD1CDFDE}"/>
              </a:ext>
            </a:extLst>
          </p:cNvPr>
          <p:cNvSpPr>
            <a:spLocks noGrp="1"/>
          </p:cNvSpPr>
          <p:nvPr>
            <p:ph type="body" sz="quarter" idx="10" hasCustomPrompt="1"/>
          </p:nvPr>
        </p:nvSpPr>
        <p:spPr>
          <a:xfrm>
            <a:off x="654115" y="3229232"/>
            <a:ext cx="3640782" cy="486056"/>
          </a:xfrm>
        </p:spPr>
        <p:txBody>
          <a:bodyPr>
            <a:normAutofit/>
          </a:bodyPr>
          <a:lstStyle>
            <a:lvl1pPr marL="0" indent="0">
              <a:buNone/>
              <a:defRPr lang="en-US" sz="2824" kern="12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SECTION HEADLINE</a:t>
            </a:r>
          </a:p>
        </p:txBody>
      </p:sp>
      <p:sp>
        <p:nvSpPr>
          <p:cNvPr id="3" name="CoverSlideSectionSubtitle">
            <a:extLst>
              <a:ext uri="{FF2B5EF4-FFF2-40B4-BE49-F238E27FC236}">
                <a16:creationId xmlns:a16="http://schemas.microsoft.com/office/drawing/2014/main" id="{BB3AF254-9442-4B37-80BB-2C2F7FE02FB6}"/>
              </a:ext>
            </a:extLst>
          </p:cNvPr>
          <p:cNvSpPr>
            <a:spLocks noGrp="1"/>
          </p:cNvSpPr>
          <p:nvPr>
            <p:ph type="body" sz="quarter" idx="11" hasCustomPrompt="1"/>
          </p:nvPr>
        </p:nvSpPr>
        <p:spPr>
          <a:xfrm>
            <a:off x="653762" y="3839028"/>
            <a:ext cx="6054147" cy="640136"/>
          </a:xfrm>
        </p:spPr>
        <p:txBody>
          <a:bodyPr>
            <a:normAutofit/>
          </a:bodyPr>
          <a:lstStyle>
            <a:lvl1pPr marL="0" indent="0">
              <a:buNone/>
              <a:defRPr sz="2118">
                <a:solidFill>
                  <a:srgbClr val="662D91"/>
                </a:solidFill>
              </a:defRPr>
            </a:lvl1pPr>
          </a:lstStyle>
          <a:p>
            <a:pPr lvl="0"/>
            <a:r>
              <a:rPr lang="en-US"/>
              <a:t>Section Sub-Headline</a:t>
            </a:r>
          </a:p>
        </p:txBody>
      </p:sp>
    </p:spTree>
    <p:extLst>
      <p:ext uri="{BB962C8B-B14F-4D97-AF65-F5344CB8AC3E}">
        <p14:creationId xmlns:p14="http://schemas.microsoft.com/office/powerpoint/2010/main" val="41479663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Slide w/ Image w/ Orange Headline">
    <p:spTree>
      <p:nvGrpSpPr>
        <p:cNvPr id="1" name=""/>
        <p:cNvGrpSpPr/>
        <p:nvPr/>
      </p:nvGrpSpPr>
      <p:grpSpPr>
        <a:xfrm>
          <a:off x="0" y="0"/>
          <a:ext cx="0" cy="0"/>
          <a:chOff x="0" y="0"/>
          <a:chExt cx="0" cy="0"/>
        </a:xfrm>
      </p:grpSpPr>
      <p:sp>
        <p:nvSpPr>
          <p:cNvPr id="14" name="CoverSlideImage">
            <a:extLst>
              <a:ext uri="{FF2B5EF4-FFF2-40B4-BE49-F238E27FC236}">
                <a16:creationId xmlns:a16="http://schemas.microsoft.com/office/drawing/2014/main" id="{1565D359-7EFF-415F-B429-2D6189FB51E0}"/>
              </a:ext>
            </a:extLst>
          </p:cNvPr>
          <p:cNvSpPr>
            <a:spLocks noGrp="1"/>
          </p:cNvSpPr>
          <p:nvPr>
            <p:ph type="pic" sz="quarter" idx="11" hasCustomPrompt="1"/>
          </p:nvPr>
        </p:nvSpPr>
        <p:spPr>
          <a:xfrm>
            <a:off x="0" y="1"/>
            <a:ext cx="9144000" cy="4014507"/>
          </a:xfrm>
        </p:spPr>
        <p:txBody>
          <a:bodyPr anchor="ctr">
            <a:normAutofit/>
          </a:bodyPr>
          <a:lstStyle>
            <a:lvl1pPr marL="0" indent="0" algn="ctr">
              <a:buNone/>
              <a:defRPr sz="1765" b="0"/>
            </a:lvl1pPr>
          </a:lstStyle>
          <a:p>
            <a:r>
              <a:rPr lang="en-US"/>
              <a:t>Click Here to Insert Image</a:t>
            </a:r>
          </a:p>
          <a:p>
            <a:r>
              <a:rPr lang="en-US"/>
              <a:t>(for custom images, please contact BDMC team)</a:t>
            </a:r>
          </a:p>
        </p:txBody>
      </p:sp>
      <p:sp>
        <p:nvSpPr>
          <p:cNvPr id="7" name="CoverSlideIdentityColor">
            <a:extLst>
              <a:ext uri="{FF2B5EF4-FFF2-40B4-BE49-F238E27FC236}">
                <a16:creationId xmlns:a16="http://schemas.microsoft.com/office/drawing/2014/main" id="{94C28B59-2018-4723-8A99-A97E917ADAD7}"/>
              </a:ext>
            </a:extLst>
          </p:cNvPr>
          <p:cNvSpPr/>
          <p:nvPr userDrawn="1"/>
        </p:nvSpPr>
        <p:spPr>
          <a:xfrm>
            <a:off x="0" y="313803"/>
            <a:ext cx="654116" cy="164139"/>
          </a:xfrm>
          <a:prstGeom prst="rect">
            <a:avLst/>
          </a:prstGeom>
          <a:solidFill>
            <a:srgbClr val="F896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CoverSlideAnkuraLogoS">
            <a:extLst>
              <a:ext uri="{FF2B5EF4-FFF2-40B4-BE49-F238E27FC236}">
                <a16:creationId xmlns:a16="http://schemas.microsoft.com/office/drawing/2014/main" id="{FBE9A674-3A0D-484F-B31A-20FC1943E80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4116" y="6436891"/>
            <a:ext cx="1090435" cy="216712"/>
          </a:xfrm>
          <a:prstGeom prst="rect">
            <a:avLst/>
          </a:prstGeom>
        </p:spPr>
      </p:pic>
      <p:sp>
        <p:nvSpPr>
          <p:cNvPr id="9" name="CoverSlideTitleBackground2">
            <a:extLst>
              <a:ext uri="{FF2B5EF4-FFF2-40B4-BE49-F238E27FC236}">
                <a16:creationId xmlns:a16="http://schemas.microsoft.com/office/drawing/2014/main" id="{73031C15-1E15-45A4-BEE4-F961322D5B1F}"/>
              </a:ext>
            </a:extLst>
          </p:cNvPr>
          <p:cNvSpPr/>
          <p:nvPr userDrawn="1"/>
        </p:nvSpPr>
        <p:spPr>
          <a:xfrm>
            <a:off x="0" y="3641753"/>
            <a:ext cx="1884219" cy="382870"/>
          </a:xfrm>
          <a:prstGeom prst="rect">
            <a:avLst/>
          </a:prstGeom>
          <a:solidFill>
            <a:srgbClr val="F896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CoverSlideTitleBackground">
            <a:extLst>
              <a:ext uri="{FF2B5EF4-FFF2-40B4-BE49-F238E27FC236}">
                <a16:creationId xmlns:a16="http://schemas.microsoft.com/office/drawing/2014/main" id="{AF1BE182-7A8D-4822-B698-D6C5A9BD29A4}"/>
              </a:ext>
            </a:extLst>
          </p:cNvPr>
          <p:cNvSpPr/>
          <p:nvPr userDrawn="1"/>
        </p:nvSpPr>
        <p:spPr>
          <a:xfrm>
            <a:off x="-2" y="4024623"/>
            <a:ext cx="6513392" cy="773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CoverSlideText">
            <a:extLst>
              <a:ext uri="{FF2B5EF4-FFF2-40B4-BE49-F238E27FC236}">
                <a16:creationId xmlns:a16="http://schemas.microsoft.com/office/drawing/2014/main" id="{666AC001-418C-4583-B10C-3EEA5CAD6BDF}"/>
              </a:ext>
            </a:extLst>
          </p:cNvPr>
          <p:cNvSpPr>
            <a:spLocks noGrp="1"/>
          </p:cNvSpPr>
          <p:nvPr>
            <p:ph type="body" sz="quarter" idx="10" hasCustomPrompt="1"/>
          </p:nvPr>
        </p:nvSpPr>
        <p:spPr>
          <a:xfrm>
            <a:off x="561923" y="4163235"/>
            <a:ext cx="4130429" cy="486056"/>
          </a:xfrm>
        </p:spPr>
        <p:txBody>
          <a:bodyPr/>
          <a:lstStyle>
            <a:lvl1pPr marL="0" indent="0">
              <a:buNone/>
              <a:defRPr lang="en-US" sz="2294"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Sub-headline</a:t>
            </a:r>
          </a:p>
        </p:txBody>
      </p:sp>
      <p:sp>
        <p:nvSpPr>
          <p:cNvPr id="15" name="CoverSlideHeadline">
            <a:extLst>
              <a:ext uri="{FF2B5EF4-FFF2-40B4-BE49-F238E27FC236}">
                <a16:creationId xmlns:a16="http://schemas.microsoft.com/office/drawing/2014/main" id="{CDABC274-48FA-43EE-A240-7B8FDDF1BFD2}"/>
              </a:ext>
            </a:extLst>
          </p:cNvPr>
          <p:cNvSpPr>
            <a:spLocks noGrp="1"/>
          </p:cNvSpPr>
          <p:nvPr>
            <p:ph type="body" sz="quarter" idx="12" hasCustomPrompt="1"/>
          </p:nvPr>
        </p:nvSpPr>
        <p:spPr>
          <a:xfrm>
            <a:off x="560293" y="3689557"/>
            <a:ext cx="1237932" cy="283354"/>
          </a:xfrm>
        </p:spPr>
        <p:txBody>
          <a:bodyPr>
            <a:normAutofit/>
          </a:bodyPr>
          <a:lstStyle>
            <a:lvl1pPr marL="0" indent="0">
              <a:buNone/>
              <a:defRPr lang="en-US" sz="1588"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HEADLINE</a:t>
            </a:r>
          </a:p>
        </p:txBody>
      </p:sp>
    </p:spTree>
    <p:extLst>
      <p:ext uri="{BB962C8B-B14F-4D97-AF65-F5344CB8AC3E}">
        <p14:creationId xmlns:p14="http://schemas.microsoft.com/office/powerpoint/2010/main" val="8319655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Slide w/ Image no Headline- Orange">
    <p:spTree>
      <p:nvGrpSpPr>
        <p:cNvPr id="1" name=""/>
        <p:cNvGrpSpPr/>
        <p:nvPr/>
      </p:nvGrpSpPr>
      <p:grpSpPr>
        <a:xfrm>
          <a:off x="0" y="0"/>
          <a:ext cx="0" cy="0"/>
          <a:chOff x="0" y="0"/>
          <a:chExt cx="0" cy="0"/>
        </a:xfrm>
      </p:grpSpPr>
      <p:sp>
        <p:nvSpPr>
          <p:cNvPr id="14" name="CoverSlideImage">
            <a:extLst>
              <a:ext uri="{FF2B5EF4-FFF2-40B4-BE49-F238E27FC236}">
                <a16:creationId xmlns:a16="http://schemas.microsoft.com/office/drawing/2014/main" id="{1565D359-7EFF-415F-B429-2D6189FB51E0}"/>
              </a:ext>
            </a:extLst>
          </p:cNvPr>
          <p:cNvSpPr>
            <a:spLocks noGrp="1"/>
          </p:cNvSpPr>
          <p:nvPr>
            <p:ph type="pic" sz="quarter" idx="11" hasCustomPrompt="1"/>
          </p:nvPr>
        </p:nvSpPr>
        <p:spPr>
          <a:xfrm>
            <a:off x="0" y="1"/>
            <a:ext cx="9144000" cy="4014507"/>
          </a:xfrm>
        </p:spPr>
        <p:txBody>
          <a:bodyPr anchor="ctr">
            <a:normAutofit/>
          </a:bodyPr>
          <a:lstStyle>
            <a:lvl1pPr marL="0" indent="0" algn="ctr">
              <a:buNone/>
              <a:defRPr sz="1765" b="0"/>
            </a:lvl1pPr>
          </a:lstStyle>
          <a:p>
            <a:r>
              <a:rPr lang="en-US"/>
              <a:t>Click Here to Insert Image</a:t>
            </a:r>
          </a:p>
          <a:p>
            <a:r>
              <a:rPr lang="en-US"/>
              <a:t>(for custom images, please contact BDMC team)</a:t>
            </a:r>
          </a:p>
        </p:txBody>
      </p:sp>
      <p:sp>
        <p:nvSpPr>
          <p:cNvPr id="7" name="CoverSlideIdentityColor">
            <a:extLst>
              <a:ext uri="{FF2B5EF4-FFF2-40B4-BE49-F238E27FC236}">
                <a16:creationId xmlns:a16="http://schemas.microsoft.com/office/drawing/2014/main" id="{94C28B59-2018-4723-8A99-A97E917ADAD7}"/>
              </a:ext>
            </a:extLst>
          </p:cNvPr>
          <p:cNvSpPr/>
          <p:nvPr userDrawn="1"/>
        </p:nvSpPr>
        <p:spPr>
          <a:xfrm>
            <a:off x="0" y="313803"/>
            <a:ext cx="654116" cy="164139"/>
          </a:xfrm>
          <a:prstGeom prst="rect">
            <a:avLst/>
          </a:prstGeom>
          <a:solidFill>
            <a:srgbClr val="F896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CoverSlideTitleBackground">
            <a:extLst>
              <a:ext uri="{FF2B5EF4-FFF2-40B4-BE49-F238E27FC236}">
                <a16:creationId xmlns:a16="http://schemas.microsoft.com/office/drawing/2014/main" id="{60883C0B-7E7A-4796-8D0C-F9966568D168}"/>
              </a:ext>
            </a:extLst>
          </p:cNvPr>
          <p:cNvSpPr/>
          <p:nvPr userDrawn="1"/>
        </p:nvSpPr>
        <p:spPr>
          <a:xfrm>
            <a:off x="-2" y="4024623"/>
            <a:ext cx="6513392" cy="773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CoverSlideAnkuraLogoS">
            <a:extLst>
              <a:ext uri="{FF2B5EF4-FFF2-40B4-BE49-F238E27FC236}">
                <a16:creationId xmlns:a16="http://schemas.microsoft.com/office/drawing/2014/main" id="{FBE9A674-3A0D-484F-B31A-20FC1943E80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4116" y="6436891"/>
            <a:ext cx="1090435" cy="216712"/>
          </a:xfrm>
          <a:prstGeom prst="rect">
            <a:avLst/>
          </a:prstGeom>
        </p:spPr>
      </p:pic>
      <p:sp>
        <p:nvSpPr>
          <p:cNvPr id="8" name="CoverSlideText">
            <a:extLst>
              <a:ext uri="{FF2B5EF4-FFF2-40B4-BE49-F238E27FC236}">
                <a16:creationId xmlns:a16="http://schemas.microsoft.com/office/drawing/2014/main" id="{BB75C9BE-E636-46FE-92FC-1D89596F8A0C}"/>
              </a:ext>
            </a:extLst>
          </p:cNvPr>
          <p:cNvSpPr>
            <a:spLocks noGrp="1"/>
          </p:cNvSpPr>
          <p:nvPr>
            <p:ph type="body" sz="quarter" idx="10" hasCustomPrompt="1"/>
          </p:nvPr>
        </p:nvSpPr>
        <p:spPr>
          <a:xfrm>
            <a:off x="561923" y="4163235"/>
            <a:ext cx="4130429" cy="486056"/>
          </a:xfrm>
        </p:spPr>
        <p:txBody>
          <a:bodyPr/>
          <a:lstStyle>
            <a:lvl1pPr marL="0" indent="0">
              <a:buNone/>
              <a:defRPr lang="en-US" sz="2294"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Sub-headline</a:t>
            </a:r>
          </a:p>
        </p:txBody>
      </p:sp>
    </p:spTree>
    <p:extLst>
      <p:ext uri="{BB962C8B-B14F-4D97-AF65-F5344CB8AC3E}">
        <p14:creationId xmlns:p14="http://schemas.microsoft.com/office/powerpoint/2010/main" val="3442833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  w/ Client Logo">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303F4DA-CDE3-2243-9CEA-B60C4D933B0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516029"/>
            <a:ext cx="9144000" cy="4014908"/>
          </a:xfrm>
          <a:prstGeom prst="rect">
            <a:avLst/>
          </a:prstGeom>
        </p:spPr>
      </p:pic>
      <p:sp>
        <p:nvSpPr>
          <p:cNvPr id="2" name="CoverSlideIdentityColor">
            <a:extLst>
              <a:ext uri="{FF2B5EF4-FFF2-40B4-BE49-F238E27FC236}">
                <a16:creationId xmlns:a16="http://schemas.microsoft.com/office/drawing/2014/main" id="{060B6B63-7A7A-421A-A43D-57DB252E3554}"/>
              </a:ext>
            </a:extLst>
          </p:cNvPr>
          <p:cNvSpPr/>
          <p:nvPr userDrawn="1"/>
        </p:nvSpPr>
        <p:spPr>
          <a:xfrm>
            <a:off x="0" y="313803"/>
            <a:ext cx="654116" cy="164139"/>
          </a:xfrm>
          <a:prstGeom prst="rect">
            <a:avLst/>
          </a:prstGeom>
          <a:solidFill>
            <a:srgbClr val="8DC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verSlideTitleBackground">
            <a:extLst>
              <a:ext uri="{FF2B5EF4-FFF2-40B4-BE49-F238E27FC236}">
                <a16:creationId xmlns:a16="http://schemas.microsoft.com/office/drawing/2014/main" id="{8318472C-4BF4-4292-9D27-F87D66A082BC}"/>
              </a:ext>
            </a:extLst>
          </p:cNvPr>
          <p:cNvSpPr/>
          <p:nvPr userDrawn="1"/>
        </p:nvSpPr>
        <p:spPr>
          <a:xfrm>
            <a:off x="-1" y="4014909"/>
            <a:ext cx="4591793" cy="6819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CoverSlideAnkuraLogo">
            <a:extLst>
              <a:ext uri="{FF2B5EF4-FFF2-40B4-BE49-F238E27FC236}">
                <a16:creationId xmlns:a16="http://schemas.microsoft.com/office/drawing/2014/main" id="{1D774345-D797-4DD1-AEB6-EBC42BED395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8620" y="5926831"/>
            <a:ext cx="2915508" cy="579425"/>
          </a:xfrm>
          <a:prstGeom prst="rect">
            <a:avLst/>
          </a:prstGeom>
        </p:spPr>
      </p:pic>
      <p:sp>
        <p:nvSpPr>
          <p:cNvPr id="11" name="CoverSlideText">
            <a:extLst>
              <a:ext uri="{FF2B5EF4-FFF2-40B4-BE49-F238E27FC236}">
                <a16:creationId xmlns:a16="http://schemas.microsoft.com/office/drawing/2014/main" id="{37E8970A-6F7F-4487-9992-48068495899C}"/>
              </a:ext>
            </a:extLst>
          </p:cNvPr>
          <p:cNvSpPr>
            <a:spLocks noGrp="1"/>
          </p:cNvSpPr>
          <p:nvPr>
            <p:ph type="body" sz="quarter" idx="10" hasCustomPrompt="1"/>
          </p:nvPr>
        </p:nvSpPr>
        <p:spPr>
          <a:xfrm>
            <a:off x="326396" y="4163235"/>
            <a:ext cx="4130429" cy="486056"/>
          </a:xfrm>
        </p:spPr>
        <p:txBody>
          <a:bodyPr/>
          <a:lstStyle>
            <a:lvl1pPr marL="0" indent="0">
              <a:buNone/>
              <a:defRPr lang="en-US" sz="2294"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Title</a:t>
            </a:r>
          </a:p>
        </p:txBody>
      </p:sp>
      <p:sp>
        <p:nvSpPr>
          <p:cNvPr id="9" name="CoverSlideDate">
            <a:extLst>
              <a:ext uri="{FF2B5EF4-FFF2-40B4-BE49-F238E27FC236}">
                <a16:creationId xmlns:a16="http://schemas.microsoft.com/office/drawing/2014/main" id="{EEBD14ED-BFCF-4E35-857F-2433C6004937}"/>
              </a:ext>
            </a:extLst>
          </p:cNvPr>
          <p:cNvSpPr>
            <a:spLocks noGrp="1"/>
          </p:cNvSpPr>
          <p:nvPr>
            <p:ph type="body" sz="quarter" idx="12" hasCustomPrompt="1"/>
          </p:nvPr>
        </p:nvSpPr>
        <p:spPr>
          <a:xfrm>
            <a:off x="339148" y="4734951"/>
            <a:ext cx="1457614" cy="240926"/>
          </a:xfrm>
        </p:spPr>
        <p:txBody>
          <a:bodyPr>
            <a:noAutofit/>
          </a:bodyPr>
          <a:lstStyle>
            <a:lvl1pPr marL="0" indent="0">
              <a:buNone/>
              <a:defRPr sz="1059"/>
            </a:lvl1pPr>
          </a:lstStyle>
          <a:p>
            <a:pPr lvl="0"/>
            <a:r>
              <a:rPr lang="en-US"/>
              <a:t>MONTH, DAY, YEAR</a:t>
            </a:r>
          </a:p>
        </p:txBody>
      </p:sp>
      <p:sp>
        <p:nvSpPr>
          <p:cNvPr id="19" name="CoverSlidePresentedTo">
            <a:extLst>
              <a:ext uri="{FF2B5EF4-FFF2-40B4-BE49-F238E27FC236}">
                <a16:creationId xmlns:a16="http://schemas.microsoft.com/office/drawing/2014/main" id="{E13912B4-43B2-4C84-A689-4904C593C4B7}"/>
              </a:ext>
            </a:extLst>
          </p:cNvPr>
          <p:cNvSpPr>
            <a:spLocks noGrp="1"/>
          </p:cNvSpPr>
          <p:nvPr>
            <p:ph type="body" sz="quarter" idx="13" hasCustomPrompt="1"/>
          </p:nvPr>
        </p:nvSpPr>
        <p:spPr>
          <a:xfrm>
            <a:off x="7091608" y="5809935"/>
            <a:ext cx="1502541" cy="193333"/>
          </a:xfrm>
        </p:spPr>
        <p:txBody>
          <a:bodyPr>
            <a:noAutofit/>
          </a:bodyPr>
          <a:lstStyle>
            <a:lvl1pPr marL="0" indent="0">
              <a:buNone/>
              <a:defRPr sz="971"/>
            </a:lvl1pPr>
          </a:lstStyle>
          <a:p>
            <a:pPr lvl="0"/>
            <a:r>
              <a:rPr lang="en-US"/>
              <a:t>Presented to:</a:t>
            </a:r>
          </a:p>
        </p:txBody>
      </p:sp>
      <p:sp>
        <p:nvSpPr>
          <p:cNvPr id="22" name="CoverSlideLogoImage">
            <a:extLst>
              <a:ext uri="{FF2B5EF4-FFF2-40B4-BE49-F238E27FC236}">
                <a16:creationId xmlns:a16="http://schemas.microsoft.com/office/drawing/2014/main" id="{51E2A92C-12FC-446F-B0A3-B5B8A6650EB5}"/>
              </a:ext>
            </a:extLst>
          </p:cNvPr>
          <p:cNvSpPr>
            <a:spLocks noGrp="1"/>
          </p:cNvSpPr>
          <p:nvPr>
            <p:ph type="pic" sz="quarter" idx="14" hasCustomPrompt="1"/>
          </p:nvPr>
        </p:nvSpPr>
        <p:spPr>
          <a:xfrm>
            <a:off x="7080250" y="6020361"/>
            <a:ext cx="1513898" cy="486056"/>
          </a:xfrm>
        </p:spPr>
        <p:txBody>
          <a:bodyPr anchor="ctr">
            <a:noAutofit/>
          </a:bodyPr>
          <a:lstStyle>
            <a:lvl1pPr marL="0" indent="0" algn="ctr">
              <a:buNone/>
              <a:defRPr sz="971"/>
            </a:lvl1pPr>
          </a:lstStyle>
          <a:p>
            <a:r>
              <a:rPr lang="en-US"/>
              <a:t>INSERT LOGO HERE</a:t>
            </a:r>
          </a:p>
        </p:txBody>
      </p:sp>
    </p:spTree>
    <p:extLst>
      <p:ext uri="{BB962C8B-B14F-4D97-AF65-F5344CB8AC3E}">
        <p14:creationId xmlns:p14="http://schemas.microsoft.com/office/powerpoint/2010/main" val="16883434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Slide no Image - Orange">
    <p:spTree>
      <p:nvGrpSpPr>
        <p:cNvPr id="1" name=""/>
        <p:cNvGrpSpPr/>
        <p:nvPr/>
      </p:nvGrpSpPr>
      <p:grpSpPr>
        <a:xfrm>
          <a:off x="0" y="0"/>
          <a:ext cx="0" cy="0"/>
          <a:chOff x="0" y="0"/>
          <a:chExt cx="0" cy="0"/>
        </a:xfrm>
      </p:grpSpPr>
      <p:sp>
        <p:nvSpPr>
          <p:cNvPr id="4" name="CoverSlideIdentityColor">
            <a:extLst>
              <a:ext uri="{FF2B5EF4-FFF2-40B4-BE49-F238E27FC236}">
                <a16:creationId xmlns:a16="http://schemas.microsoft.com/office/drawing/2014/main" id="{448A8706-BC5F-42C1-918B-1EC9F2FBB5CA}"/>
              </a:ext>
            </a:extLst>
          </p:cNvPr>
          <p:cNvSpPr/>
          <p:nvPr userDrawn="1"/>
        </p:nvSpPr>
        <p:spPr>
          <a:xfrm>
            <a:off x="0" y="313803"/>
            <a:ext cx="654116" cy="164139"/>
          </a:xfrm>
          <a:prstGeom prst="rect">
            <a:avLst/>
          </a:prstGeom>
          <a:solidFill>
            <a:srgbClr val="F896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verSlideAnkuraLogoS">
            <a:extLst>
              <a:ext uri="{FF2B5EF4-FFF2-40B4-BE49-F238E27FC236}">
                <a16:creationId xmlns:a16="http://schemas.microsoft.com/office/drawing/2014/main" id="{FFA8365D-EB8C-4D1A-876D-967D2F5576C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4116" y="6436891"/>
            <a:ext cx="1090435" cy="216712"/>
          </a:xfrm>
          <a:prstGeom prst="rect">
            <a:avLst/>
          </a:prstGeom>
        </p:spPr>
      </p:pic>
      <p:cxnSp>
        <p:nvCxnSpPr>
          <p:cNvPr id="7" name="CoverSlideSectionLine1">
            <a:extLst>
              <a:ext uri="{FF2B5EF4-FFF2-40B4-BE49-F238E27FC236}">
                <a16:creationId xmlns:a16="http://schemas.microsoft.com/office/drawing/2014/main" id="{E9C1165E-CE3B-4BD8-9762-AEB7BD99BAAC}"/>
              </a:ext>
            </a:extLst>
          </p:cNvPr>
          <p:cNvCxnSpPr>
            <a:cxnSpLocks/>
          </p:cNvCxnSpPr>
          <p:nvPr userDrawn="1"/>
        </p:nvCxnSpPr>
        <p:spPr>
          <a:xfrm>
            <a:off x="654115" y="3726885"/>
            <a:ext cx="80999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 name="CoverSlideSectionLine2">
            <a:extLst>
              <a:ext uri="{FF2B5EF4-FFF2-40B4-BE49-F238E27FC236}">
                <a16:creationId xmlns:a16="http://schemas.microsoft.com/office/drawing/2014/main" id="{65F8DEA5-2315-4AB4-BB41-9AB76F216730}"/>
              </a:ext>
            </a:extLst>
          </p:cNvPr>
          <p:cNvCxnSpPr>
            <a:cxnSpLocks/>
          </p:cNvCxnSpPr>
          <p:nvPr userDrawn="1"/>
        </p:nvCxnSpPr>
        <p:spPr>
          <a:xfrm>
            <a:off x="654115" y="3726885"/>
            <a:ext cx="80999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9" name="CoverSlideIdentityColor2">
            <a:extLst>
              <a:ext uri="{FF2B5EF4-FFF2-40B4-BE49-F238E27FC236}">
                <a16:creationId xmlns:a16="http://schemas.microsoft.com/office/drawing/2014/main" id="{19FCFDBE-DC53-4A8E-BE63-7DC90B4B6EE1}"/>
              </a:ext>
            </a:extLst>
          </p:cNvPr>
          <p:cNvSpPr/>
          <p:nvPr userDrawn="1"/>
        </p:nvSpPr>
        <p:spPr>
          <a:xfrm>
            <a:off x="6811818" y="3726887"/>
            <a:ext cx="1987409" cy="107931"/>
          </a:xfrm>
          <a:prstGeom prst="rect">
            <a:avLst/>
          </a:prstGeom>
          <a:solidFill>
            <a:srgbClr val="F896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verSlideSectionTitle">
            <a:extLst>
              <a:ext uri="{FF2B5EF4-FFF2-40B4-BE49-F238E27FC236}">
                <a16:creationId xmlns:a16="http://schemas.microsoft.com/office/drawing/2014/main" id="{5EDA726E-EFAD-4949-9229-7B07DD1CDFDE}"/>
              </a:ext>
            </a:extLst>
          </p:cNvPr>
          <p:cNvSpPr>
            <a:spLocks noGrp="1"/>
          </p:cNvSpPr>
          <p:nvPr>
            <p:ph type="body" sz="quarter" idx="10" hasCustomPrompt="1"/>
          </p:nvPr>
        </p:nvSpPr>
        <p:spPr>
          <a:xfrm>
            <a:off x="654115" y="3229232"/>
            <a:ext cx="3640782" cy="486056"/>
          </a:xfrm>
        </p:spPr>
        <p:txBody>
          <a:bodyPr>
            <a:normAutofit/>
          </a:bodyPr>
          <a:lstStyle>
            <a:lvl1pPr marL="0" indent="0">
              <a:buNone/>
              <a:defRPr lang="en-US" sz="2824" kern="12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SECTION HEADLINE</a:t>
            </a:r>
          </a:p>
        </p:txBody>
      </p:sp>
    </p:spTree>
    <p:extLst>
      <p:ext uri="{BB962C8B-B14F-4D97-AF65-F5344CB8AC3E}">
        <p14:creationId xmlns:p14="http://schemas.microsoft.com/office/powerpoint/2010/main" val="30809208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Slider no Image w/ subtitle- Orange">
    <p:spTree>
      <p:nvGrpSpPr>
        <p:cNvPr id="1" name=""/>
        <p:cNvGrpSpPr/>
        <p:nvPr/>
      </p:nvGrpSpPr>
      <p:grpSpPr>
        <a:xfrm>
          <a:off x="0" y="0"/>
          <a:ext cx="0" cy="0"/>
          <a:chOff x="0" y="0"/>
          <a:chExt cx="0" cy="0"/>
        </a:xfrm>
      </p:grpSpPr>
      <p:sp>
        <p:nvSpPr>
          <p:cNvPr id="4" name="CoverSlideIdentityColor">
            <a:extLst>
              <a:ext uri="{FF2B5EF4-FFF2-40B4-BE49-F238E27FC236}">
                <a16:creationId xmlns:a16="http://schemas.microsoft.com/office/drawing/2014/main" id="{448A8706-BC5F-42C1-918B-1EC9F2FBB5CA}"/>
              </a:ext>
            </a:extLst>
          </p:cNvPr>
          <p:cNvSpPr/>
          <p:nvPr userDrawn="1"/>
        </p:nvSpPr>
        <p:spPr>
          <a:xfrm>
            <a:off x="0" y="313803"/>
            <a:ext cx="654116" cy="164139"/>
          </a:xfrm>
          <a:prstGeom prst="rect">
            <a:avLst/>
          </a:prstGeom>
          <a:solidFill>
            <a:srgbClr val="F896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verSlideAnkuraLogoS">
            <a:extLst>
              <a:ext uri="{FF2B5EF4-FFF2-40B4-BE49-F238E27FC236}">
                <a16:creationId xmlns:a16="http://schemas.microsoft.com/office/drawing/2014/main" id="{FFA8365D-EB8C-4D1A-876D-967D2F5576C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4116" y="6436891"/>
            <a:ext cx="1090435" cy="216712"/>
          </a:xfrm>
          <a:prstGeom prst="rect">
            <a:avLst/>
          </a:prstGeom>
        </p:spPr>
      </p:pic>
      <p:cxnSp>
        <p:nvCxnSpPr>
          <p:cNvPr id="7" name="CoverSlideSectionLine1">
            <a:extLst>
              <a:ext uri="{FF2B5EF4-FFF2-40B4-BE49-F238E27FC236}">
                <a16:creationId xmlns:a16="http://schemas.microsoft.com/office/drawing/2014/main" id="{E9C1165E-CE3B-4BD8-9762-AEB7BD99BAAC}"/>
              </a:ext>
            </a:extLst>
          </p:cNvPr>
          <p:cNvCxnSpPr>
            <a:cxnSpLocks/>
          </p:cNvCxnSpPr>
          <p:nvPr userDrawn="1"/>
        </p:nvCxnSpPr>
        <p:spPr>
          <a:xfrm>
            <a:off x="654115" y="3726885"/>
            <a:ext cx="80999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 name="CoverSlideSectionLine2">
            <a:extLst>
              <a:ext uri="{FF2B5EF4-FFF2-40B4-BE49-F238E27FC236}">
                <a16:creationId xmlns:a16="http://schemas.microsoft.com/office/drawing/2014/main" id="{65F8DEA5-2315-4AB4-BB41-9AB76F216730}"/>
              </a:ext>
            </a:extLst>
          </p:cNvPr>
          <p:cNvCxnSpPr>
            <a:cxnSpLocks/>
          </p:cNvCxnSpPr>
          <p:nvPr userDrawn="1"/>
        </p:nvCxnSpPr>
        <p:spPr>
          <a:xfrm>
            <a:off x="654115" y="3726885"/>
            <a:ext cx="80999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9" name="CoverSlideIdentityColor2">
            <a:extLst>
              <a:ext uri="{FF2B5EF4-FFF2-40B4-BE49-F238E27FC236}">
                <a16:creationId xmlns:a16="http://schemas.microsoft.com/office/drawing/2014/main" id="{19FCFDBE-DC53-4A8E-BE63-7DC90B4B6EE1}"/>
              </a:ext>
            </a:extLst>
          </p:cNvPr>
          <p:cNvSpPr/>
          <p:nvPr userDrawn="1"/>
        </p:nvSpPr>
        <p:spPr>
          <a:xfrm>
            <a:off x="6811818" y="3726887"/>
            <a:ext cx="1987409" cy="107931"/>
          </a:xfrm>
          <a:prstGeom prst="rect">
            <a:avLst/>
          </a:prstGeom>
          <a:solidFill>
            <a:srgbClr val="F896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verSlideSectionTitle">
            <a:extLst>
              <a:ext uri="{FF2B5EF4-FFF2-40B4-BE49-F238E27FC236}">
                <a16:creationId xmlns:a16="http://schemas.microsoft.com/office/drawing/2014/main" id="{5EDA726E-EFAD-4949-9229-7B07DD1CDFDE}"/>
              </a:ext>
            </a:extLst>
          </p:cNvPr>
          <p:cNvSpPr>
            <a:spLocks noGrp="1"/>
          </p:cNvSpPr>
          <p:nvPr>
            <p:ph type="body" sz="quarter" idx="10" hasCustomPrompt="1"/>
          </p:nvPr>
        </p:nvSpPr>
        <p:spPr>
          <a:xfrm>
            <a:off x="654115" y="3229232"/>
            <a:ext cx="3640782" cy="486056"/>
          </a:xfrm>
        </p:spPr>
        <p:txBody>
          <a:bodyPr>
            <a:normAutofit/>
          </a:bodyPr>
          <a:lstStyle>
            <a:lvl1pPr marL="0" indent="0">
              <a:buNone/>
              <a:defRPr lang="en-US" sz="2824" kern="12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SECTION HEADLINE</a:t>
            </a:r>
          </a:p>
        </p:txBody>
      </p:sp>
      <p:sp>
        <p:nvSpPr>
          <p:cNvPr id="3" name="CoverSlideSectionSubtitle">
            <a:extLst>
              <a:ext uri="{FF2B5EF4-FFF2-40B4-BE49-F238E27FC236}">
                <a16:creationId xmlns:a16="http://schemas.microsoft.com/office/drawing/2014/main" id="{BB3AF254-9442-4B37-80BB-2C2F7FE02FB6}"/>
              </a:ext>
            </a:extLst>
          </p:cNvPr>
          <p:cNvSpPr>
            <a:spLocks noGrp="1"/>
          </p:cNvSpPr>
          <p:nvPr>
            <p:ph type="body" sz="quarter" idx="11" hasCustomPrompt="1"/>
          </p:nvPr>
        </p:nvSpPr>
        <p:spPr>
          <a:xfrm>
            <a:off x="653762" y="3839028"/>
            <a:ext cx="6054147" cy="640136"/>
          </a:xfrm>
        </p:spPr>
        <p:txBody>
          <a:bodyPr>
            <a:normAutofit/>
          </a:bodyPr>
          <a:lstStyle>
            <a:lvl1pPr marL="0" indent="0">
              <a:buNone/>
              <a:defRPr sz="2118">
                <a:solidFill>
                  <a:srgbClr val="F8961F"/>
                </a:solidFill>
              </a:defRPr>
            </a:lvl1pPr>
          </a:lstStyle>
          <a:p>
            <a:pPr lvl="0"/>
            <a:r>
              <a:rPr lang="en-US"/>
              <a:t>Section Sub-Headline</a:t>
            </a:r>
          </a:p>
        </p:txBody>
      </p:sp>
    </p:spTree>
    <p:extLst>
      <p:ext uri="{BB962C8B-B14F-4D97-AF65-F5344CB8AC3E}">
        <p14:creationId xmlns:p14="http://schemas.microsoft.com/office/powerpoint/2010/main" val="2098045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Slide w/ Image w/ Red Headline">
    <p:spTree>
      <p:nvGrpSpPr>
        <p:cNvPr id="1" name=""/>
        <p:cNvGrpSpPr/>
        <p:nvPr/>
      </p:nvGrpSpPr>
      <p:grpSpPr>
        <a:xfrm>
          <a:off x="0" y="0"/>
          <a:ext cx="0" cy="0"/>
          <a:chOff x="0" y="0"/>
          <a:chExt cx="0" cy="0"/>
        </a:xfrm>
      </p:grpSpPr>
      <p:sp>
        <p:nvSpPr>
          <p:cNvPr id="14" name="CoverSlideImage">
            <a:extLst>
              <a:ext uri="{FF2B5EF4-FFF2-40B4-BE49-F238E27FC236}">
                <a16:creationId xmlns:a16="http://schemas.microsoft.com/office/drawing/2014/main" id="{1565D359-7EFF-415F-B429-2D6189FB51E0}"/>
              </a:ext>
            </a:extLst>
          </p:cNvPr>
          <p:cNvSpPr>
            <a:spLocks noGrp="1"/>
          </p:cNvSpPr>
          <p:nvPr>
            <p:ph type="pic" sz="quarter" idx="11" hasCustomPrompt="1"/>
          </p:nvPr>
        </p:nvSpPr>
        <p:spPr>
          <a:xfrm>
            <a:off x="0" y="1"/>
            <a:ext cx="9144000" cy="4014507"/>
          </a:xfrm>
        </p:spPr>
        <p:txBody>
          <a:bodyPr anchor="ctr">
            <a:normAutofit/>
          </a:bodyPr>
          <a:lstStyle>
            <a:lvl1pPr marL="0" indent="0" algn="ctr">
              <a:buNone/>
              <a:defRPr sz="1765" b="0"/>
            </a:lvl1pPr>
          </a:lstStyle>
          <a:p>
            <a:r>
              <a:rPr lang="en-US"/>
              <a:t>Click Here to Insert Image</a:t>
            </a:r>
          </a:p>
          <a:p>
            <a:r>
              <a:rPr lang="en-US"/>
              <a:t>(for custom images, please contact BDMC team)</a:t>
            </a:r>
          </a:p>
        </p:txBody>
      </p:sp>
      <p:sp>
        <p:nvSpPr>
          <p:cNvPr id="7" name="CoverSlideIdentityColor">
            <a:extLst>
              <a:ext uri="{FF2B5EF4-FFF2-40B4-BE49-F238E27FC236}">
                <a16:creationId xmlns:a16="http://schemas.microsoft.com/office/drawing/2014/main" id="{94C28B59-2018-4723-8A99-A97E917ADAD7}"/>
              </a:ext>
            </a:extLst>
          </p:cNvPr>
          <p:cNvSpPr/>
          <p:nvPr userDrawn="1"/>
        </p:nvSpPr>
        <p:spPr>
          <a:xfrm>
            <a:off x="0" y="313803"/>
            <a:ext cx="654116" cy="164139"/>
          </a:xfrm>
          <a:prstGeom prst="rect">
            <a:avLst/>
          </a:prstGeom>
          <a:solidFill>
            <a:srgbClr val="ED20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CoverSlideAnkuraLogoS">
            <a:extLst>
              <a:ext uri="{FF2B5EF4-FFF2-40B4-BE49-F238E27FC236}">
                <a16:creationId xmlns:a16="http://schemas.microsoft.com/office/drawing/2014/main" id="{FBE9A674-3A0D-484F-B31A-20FC1943E80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4116" y="6436891"/>
            <a:ext cx="1090435" cy="216712"/>
          </a:xfrm>
          <a:prstGeom prst="rect">
            <a:avLst/>
          </a:prstGeom>
        </p:spPr>
      </p:pic>
      <p:sp>
        <p:nvSpPr>
          <p:cNvPr id="9" name="CoverSlideTitleBackground2">
            <a:extLst>
              <a:ext uri="{FF2B5EF4-FFF2-40B4-BE49-F238E27FC236}">
                <a16:creationId xmlns:a16="http://schemas.microsoft.com/office/drawing/2014/main" id="{C6B74CB5-AC16-4C43-B50A-3B37985D3A19}"/>
              </a:ext>
            </a:extLst>
          </p:cNvPr>
          <p:cNvSpPr/>
          <p:nvPr userDrawn="1"/>
        </p:nvSpPr>
        <p:spPr>
          <a:xfrm>
            <a:off x="0" y="3641753"/>
            <a:ext cx="1884219" cy="382870"/>
          </a:xfrm>
          <a:prstGeom prst="rect">
            <a:avLst/>
          </a:prstGeom>
          <a:solidFill>
            <a:srgbClr val="ED20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CoverSlideTitleBackground">
            <a:extLst>
              <a:ext uri="{FF2B5EF4-FFF2-40B4-BE49-F238E27FC236}">
                <a16:creationId xmlns:a16="http://schemas.microsoft.com/office/drawing/2014/main" id="{5DF1C86A-A9B1-452B-945E-EA988BE1438F}"/>
              </a:ext>
            </a:extLst>
          </p:cNvPr>
          <p:cNvSpPr/>
          <p:nvPr userDrawn="1"/>
        </p:nvSpPr>
        <p:spPr>
          <a:xfrm>
            <a:off x="-2" y="4024623"/>
            <a:ext cx="6513392" cy="773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CoverSlideText">
            <a:extLst>
              <a:ext uri="{FF2B5EF4-FFF2-40B4-BE49-F238E27FC236}">
                <a16:creationId xmlns:a16="http://schemas.microsoft.com/office/drawing/2014/main" id="{18BEC0C3-FAA1-433C-9F25-B40C1FDDBC18}"/>
              </a:ext>
            </a:extLst>
          </p:cNvPr>
          <p:cNvSpPr>
            <a:spLocks noGrp="1"/>
          </p:cNvSpPr>
          <p:nvPr>
            <p:ph type="body" sz="quarter" idx="10" hasCustomPrompt="1"/>
          </p:nvPr>
        </p:nvSpPr>
        <p:spPr>
          <a:xfrm>
            <a:off x="561923" y="4163235"/>
            <a:ext cx="4130429" cy="486056"/>
          </a:xfrm>
        </p:spPr>
        <p:txBody>
          <a:bodyPr/>
          <a:lstStyle>
            <a:lvl1pPr marL="0" indent="0">
              <a:buNone/>
              <a:defRPr lang="en-US" sz="2294"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Sub-headline</a:t>
            </a:r>
          </a:p>
        </p:txBody>
      </p:sp>
      <p:sp>
        <p:nvSpPr>
          <p:cNvPr id="15" name="CoverSlideHeadline">
            <a:extLst>
              <a:ext uri="{FF2B5EF4-FFF2-40B4-BE49-F238E27FC236}">
                <a16:creationId xmlns:a16="http://schemas.microsoft.com/office/drawing/2014/main" id="{97E1F6EA-8B98-4969-8B7C-400AABEBDC44}"/>
              </a:ext>
            </a:extLst>
          </p:cNvPr>
          <p:cNvSpPr>
            <a:spLocks noGrp="1"/>
          </p:cNvSpPr>
          <p:nvPr>
            <p:ph type="body" sz="quarter" idx="12" hasCustomPrompt="1"/>
          </p:nvPr>
        </p:nvSpPr>
        <p:spPr>
          <a:xfrm>
            <a:off x="560293" y="3689557"/>
            <a:ext cx="1237932" cy="283354"/>
          </a:xfrm>
        </p:spPr>
        <p:txBody>
          <a:bodyPr>
            <a:normAutofit/>
          </a:bodyPr>
          <a:lstStyle>
            <a:lvl1pPr marL="0" indent="0">
              <a:buNone/>
              <a:defRPr lang="en-US" sz="1588"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HEADLINE</a:t>
            </a:r>
          </a:p>
        </p:txBody>
      </p:sp>
    </p:spTree>
    <p:extLst>
      <p:ext uri="{BB962C8B-B14F-4D97-AF65-F5344CB8AC3E}">
        <p14:creationId xmlns:p14="http://schemas.microsoft.com/office/powerpoint/2010/main" val="13190163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Slide w/ Image no Headline- Red">
    <p:spTree>
      <p:nvGrpSpPr>
        <p:cNvPr id="1" name=""/>
        <p:cNvGrpSpPr/>
        <p:nvPr/>
      </p:nvGrpSpPr>
      <p:grpSpPr>
        <a:xfrm>
          <a:off x="0" y="0"/>
          <a:ext cx="0" cy="0"/>
          <a:chOff x="0" y="0"/>
          <a:chExt cx="0" cy="0"/>
        </a:xfrm>
      </p:grpSpPr>
      <p:sp>
        <p:nvSpPr>
          <p:cNvPr id="14" name="CoverSlideImage">
            <a:extLst>
              <a:ext uri="{FF2B5EF4-FFF2-40B4-BE49-F238E27FC236}">
                <a16:creationId xmlns:a16="http://schemas.microsoft.com/office/drawing/2014/main" id="{1565D359-7EFF-415F-B429-2D6189FB51E0}"/>
              </a:ext>
            </a:extLst>
          </p:cNvPr>
          <p:cNvSpPr>
            <a:spLocks noGrp="1"/>
          </p:cNvSpPr>
          <p:nvPr>
            <p:ph type="pic" sz="quarter" idx="11" hasCustomPrompt="1"/>
          </p:nvPr>
        </p:nvSpPr>
        <p:spPr>
          <a:xfrm>
            <a:off x="0" y="1"/>
            <a:ext cx="9144000" cy="4014507"/>
          </a:xfrm>
        </p:spPr>
        <p:txBody>
          <a:bodyPr anchor="ctr">
            <a:normAutofit/>
          </a:bodyPr>
          <a:lstStyle>
            <a:lvl1pPr marL="0" indent="0" algn="ctr">
              <a:buNone/>
              <a:defRPr sz="1765" b="0"/>
            </a:lvl1pPr>
          </a:lstStyle>
          <a:p>
            <a:r>
              <a:rPr lang="en-US"/>
              <a:t>Click Here to Insert Image</a:t>
            </a:r>
          </a:p>
          <a:p>
            <a:r>
              <a:rPr lang="en-US"/>
              <a:t>(for custom images, please contact BDMC team)</a:t>
            </a:r>
          </a:p>
        </p:txBody>
      </p:sp>
      <p:sp>
        <p:nvSpPr>
          <p:cNvPr id="7" name="CoverSlideIdentityColor">
            <a:extLst>
              <a:ext uri="{FF2B5EF4-FFF2-40B4-BE49-F238E27FC236}">
                <a16:creationId xmlns:a16="http://schemas.microsoft.com/office/drawing/2014/main" id="{94C28B59-2018-4723-8A99-A97E917ADAD7}"/>
              </a:ext>
            </a:extLst>
          </p:cNvPr>
          <p:cNvSpPr/>
          <p:nvPr userDrawn="1"/>
        </p:nvSpPr>
        <p:spPr>
          <a:xfrm>
            <a:off x="0" y="313803"/>
            <a:ext cx="654116" cy="164139"/>
          </a:xfrm>
          <a:prstGeom prst="rect">
            <a:avLst/>
          </a:prstGeom>
          <a:solidFill>
            <a:srgbClr val="ED20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CoverSlideTitleBackground">
            <a:extLst>
              <a:ext uri="{FF2B5EF4-FFF2-40B4-BE49-F238E27FC236}">
                <a16:creationId xmlns:a16="http://schemas.microsoft.com/office/drawing/2014/main" id="{60883C0B-7E7A-4796-8D0C-F9966568D168}"/>
              </a:ext>
            </a:extLst>
          </p:cNvPr>
          <p:cNvSpPr/>
          <p:nvPr userDrawn="1"/>
        </p:nvSpPr>
        <p:spPr>
          <a:xfrm>
            <a:off x="-2" y="4024623"/>
            <a:ext cx="6513392" cy="773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CoverSlideAnkuraLogoS">
            <a:extLst>
              <a:ext uri="{FF2B5EF4-FFF2-40B4-BE49-F238E27FC236}">
                <a16:creationId xmlns:a16="http://schemas.microsoft.com/office/drawing/2014/main" id="{FBE9A674-3A0D-484F-B31A-20FC1943E80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4116" y="6436891"/>
            <a:ext cx="1090435" cy="216712"/>
          </a:xfrm>
          <a:prstGeom prst="rect">
            <a:avLst/>
          </a:prstGeom>
        </p:spPr>
      </p:pic>
      <p:sp>
        <p:nvSpPr>
          <p:cNvPr id="8" name="CoverSlideText">
            <a:extLst>
              <a:ext uri="{FF2B5EF4-FFF2-40B4-BE49-F238E27FC236}">
                <a16:creationId xmlns:a16="http://schemas.microsoft.com/office/drawing/2014/main" id="{AFA8A6FB-7A3F-41E7-92AA-0EA7C0C2A60E}"/>
              </a:ext>
            </a:extLst>
          </p:cNvPr>
          <p:cNvSpPr>
            <a:spLocks noGrp="1"/>
          </p:cNvSpPr>
          <p:nvPr>
            <p:ph type="body" sz="quarter" idx="10" hasCustomPrompt="1"/>
          </p:nvPr>
        </p:nvSpPr>
        <p:spPr>
          <a:xfrm>
            <a:off x="561923" y="4163235"/>
            <a:ext cx="4130429" cy="486056"/>
          </a:xfrm>
        </p:spPr>
        <p:txBody>
          <a:bodyPr/>
          <a:lstStyle>
            <a:lvl1pPr marL="0" indent="0">
              <a:buNone/>
              <a:defRPr lang="en-US" sz="2294"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Sub-headline</a:t>
            </a:r>
          </a:p>
        </p:txBody>
      </p:sp>
    </p:spTree>
    <p:extLst>
      <p:ext uri="{BB962C8B-B14F-4D97-AF65-F5344CB8AC3E}">
        <p14:creationId xmlns:p14="http://schemas.microsoft.com/office/powerpoint/2010/main" val="2654699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Slide no Image - Red">
    <p:spTree>
      <p:nvGrpSpPr>
        <p:cNvPr id="1" name=""/>
        <p:cNvGrpSpPr/>
        <p:nvPr/>
      </p:nvGrpSpPr>
      <p:grpSpPr>
        <a:xfrm>
          <a:off x="0" y="0"/>
          <a:ext cx="0" cy="0"/>
          <a:chOff x="0" y="0"/>
          <a:chExt cx="0" cy="0"/>
        </a:xfrm>
      </p:grpSpPr>
      <p:sp>
        <p:nvSpPr>
          <p:cNvPr id="4" name="CoverSlideIdentityColor">
            <a:extLst>
              <a:ext uri="{FF2B5EF4-FFF2-40B4-BE49-F238E27FC236}">
                <a16:creationId xmlns:a16="http://schemas.microsoft.com/office/drawing/2014/main" id="{448A8706-BC5F-42C1-918B-1EC9F2FBB5CA}"/>
              </a:ext>
            </a:extLst>
          </p:cNvPr>
          <p:cNvSpPr/>
          <p:nvPr userDrawn="1"/>
        </p:nvSpPr>
        <p:spPr>
          <a:xfrm>
            <a:off x="0" y="313803"/>
            <a:ext cx="654116" cy="164139"/>
          </a:xfrm>
          <a:prstGeom prst="rect">
            <a:avLst/>
          </a:prstGeom>
          <a:solidFill>
            <a:srgbClr val="ED20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verSlideAnkuraLogoS">
            <a:extLst>
              <a:ext uri="{FF2B5EF4-FFF2-40B4-BE49-F238E27FC236}">
                <a16:creationId xmlns:a16="http://schemas.microsoft.com/office/drawing/2014/main" id="{FFA8365D-EB8C-4D1A-876D-967D2F5576C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4116" y="6436891"/>
            <a:ext cx="1090435" cy="216712"/>
          </a:xfrm>
          <a:prstGeom prst="rect">
            <a:avLst/>
          </a:prstGeom>
        </p:spPr>
      </p:pic>
      <p:cxnSp>
        <p:nvCxnSpPr>
          <p:cNvPr id="7" name="CoverSlideSectionLine1">
            <a:extLst>
              <a:ext uri="{FF2B5EF4-FFF2-40B4-BE49-F238E27FC236}">
                <a16:creationId xmlns:a16="http://schemas.microsoft.com/office/drawing/2014/main" id="{E9C1165E-CE3B-4BD8-9762-AEB7BD99BAAC}"/>
              </a:ext>
            </a:extLst>
          </p:cNvPr>
          <p:cNvCxnSpPr>
            <a:cxnSpLocks/>
          </p:cNvCxnSpPr>
          <p:nvPr userDrawn="1"/>
        </p:nvCxnSpPr>
        <p:spPr>
          <a:xfrm>
            <a:off x="654115" y="3726885"/>
            <a:ext cx="80999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 name="CoverSlideSectionLine2">
            <a:extLst>
              <a:ext uri="{FF2B5EF4-FFF2-40B4-BE49-F238E27FC236}">
                <a16:creationId xmlns:a16="http://schemas.microsoft.com/office/drawing/2014/main" id="{65F8DEA5-2315-4AB4-BB41-9AB76F216730}"/>
              </a:ext>
            </a:extLst>
          </p:cNvPr>
          <p:cNvCxnSpPr>
            <a:cxnSpLocks/>
          </p:cNvCxnSpPr>
          <p:nvPr userDrawn="1"/>
        </p:nvCxnSpPr>
        <p:spPr>
          <a:xfrm>
            <a:off x="654115" y="3726885"/>
            <a:ext cx="80999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9" name="CoverSlideIdentityColor2">
            <a:extLst>
              <a:ext uri="{FF2B5EF4-FFF2-40B4-BE49-F238E27FC236}">
                <a16:creationId xmlns:a16="http://schemas.microsoft.com/office/drawing/2014/main" id="{19FCFDBE-DC53-4A8E-BE63-7DC90B4B6EE1}"/>
              </a:ext>
            </a:extLst>
          </p:cNvPr>
          <p:cNvSpPr/>
          <p:nvPr userDrawn="1"/>
        </p:nvSpPr>
        <p:spPr>
          <a:xfrm>
            <a:off x="6811818" y="3726887"/>
            <a:ext cx="1987409" cy="107931"/>
          </a:xfrm>
          <a:prstGeom prst="rect">
            <a:avLst/>
          </a:prstGeom>
          <a:solidFill>
            <a:srgbClr val="ED20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verSlideSectonTitle">
            <a:extLst>
              <a:ext uri="{FF2B5EF4-FFF2-40B4-BE49-F238E27FC236}">
                <a16:creationId xmlns:a16="http://schemas.microsoft.com/office/drawing/2014/main" id="{5EDA726E-EFAD-4949-9229-7B07DD1CDFDE}"/>
              </a:ext>
            </a:extLst>
          </p:cNvPr>
          <p:cNvSpPr>
            <a:spLocks noGrp="1"/>
          </p:cNvSpPr>
          <p:nvPr>
            <p:ph type="body" sz="quarter" idx="10" hasCustomPrompt="1"/>
          </p:nvPr>
        </p:nvSpPr>
        <p:spPr>
          <a:xfrm>
            <a:off x="654115" y="3229232"/>
            <a:ext cx="3640782" cy="486056"/>
          </a:xfrm>
        </p:spPr>
        <p:txBody>
          <a:bodyPr>
            <a:normAutofit/>
          </a:bodyPr>
          <a:lstStyle>
            <a:lvl1pPr marL="0" indent="0">
              <a:buNone/>
              <a:defRPr lang="en-US" sz="2824" kern="12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SECTION HEADLINE</a:t>
            </a:r>
          </a:p>
        </p:txBody>
      </p:sp>
    </p:spTree>
    <p:extLst>
      <p:ext uri="{BB962C8B-B14F-4D97-AF65-F5344CB8AC3E}">
        <p14:creationId xmlns:p14="http://schemas.microsoft.com/office/powerpoint/2010/main" val="42231682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Slider no Image w/ subtitle- Red">
    <p:spTree>
      <p:nvGrpSpPr>
        <p:cNvPr id="1" name=""/>
        <p:cNvGrpSpPr/>
        <p:nvPr/>
      </p:nvGrpSpPr>
      <p:grpSpPr>
        <a:xfrm>
          <a:off x="0" y="0"/>
          <a:ext cx="0" cy="0"/>
          <a:chOff x="0" y="0"/>
          <a:chExt cx="0" cy="0"/>
        </a:xfrm>
      </p:grpSpPr>
      <p:sp>
        <p:nvSpPr>
          <p:cNvPr id="4" name="CoverSlideIdentityColor">
            <a:extLst>
              <a:ext uri="{FF2B5EF4-FFF2-40B4-BE49-F238E27FC236}">
                <a16:creationId xmlns:a16="http://schemas.microsoft.com/office/drawing/2014/main" id="{448A8706-BC5F-42C1-918B-1EC9F2FBB5CA}"/>
              </a:ext>
            </a:extLst>
          </p:cNvPr>
          <p:cNvSpPr/>
          <p:nvPr userDrawn="1"/>
        </p:nvSpPr>
        <p:spPr>
          <a:xfrm>
            <a:off x="0" y="313803"/>
            <a:ext cx="654116" cy="164139"/>
          </a:xfrm>
          <a:prstGeom prst="rect">
            <a:avLst/>
          </a:prstGeom>
          <a:solidFill>
            <a:srgbClr val="ED20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verSlideAnkuraLogoS">
            <a:extLst>
              <a:ext uri="{FF2B5EF4-FFF2-40B4-BE49-F238E27FC236}">
                <a16:creationId xmlns:a16="http://schemas.microsoft.com/office/drawing/2014/main" id="{FFA8365D-EB8C-4D1A-876D-967D2F5576C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4116" y="6436891"/>
            <a:ext cx="1090435" cy="216712"/>
          </a:xfrm>
          <a:prstGeom prst="rect">
            <a:avLst/>
          </a:prstGeom>
        </p:spPr>
      </p:pic>
      <p:cxnSp>
        <p:nvCxnSpPr>
          <p:cNvPr id="7" name="CoverSlideSectionLine1">
            <a:extLst>
              <a:ext uri="{FF2B5EF4-FFF2-40B4-BE49-F238E27FC236}">
                <a16:creationId xmlns:a16="http://schemas.microsoft.com/office/drawing/2014/main" id="{E9C1165E-CE3B-4BD8-9762-AEB7BD99BAAC}"/>
              </a:ext>
            </a:extLst>
          </p:cNvPr>
          <p:cNvCxnSpPr>
            <a:cxnSpLocks/>
          </p:cNvCxnSpPr>
          <p:nvPr userDrawn="1"/>
        </p:nvCxnSpPr>
        <p:spPr>
          <a:xfrm>
            <a:off x="654115" y="3726885"/>
            <a:ext cx="80999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 name="CoverSlideSectionLine2">
            <a:extLst>
              <a:ext uri="{FF2B5EF4-FFF2-40B4-BE49-F238E27FC236}">
                <a16:creationId xmlns:a16="http://schemas.microsoft.com/office/drawing/2014/main" id="{65F8DEA5-2315-4AB4-BB41-9AB76F216730}"/>
              </a:ext>
            </a:extLst>
          </p:cNvPr>
          <p:cNvCxnSpPr>
            <a:cxnSpLocks/>
          </p:cNvCxnSpPr>
          <p:nvPr userDrawn="1"/>
        </p:nvCxnSpPr>
        <p:spPr>
          <a:xfrm>
            <a:off x="654115" y="3726885"/>
            <a:ext cx="80999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9" name="CoverSlideIdentityColor2">
            <a:extLst>
              <a:ext uri="{FF2B5EF4-FFF2-40B4-BE49-F238E27FC236}">
                <a16:creationId xmlns:a16="http://schemas.microsoft.com/office/drawing/2014/main" id="{19FCFDBE-DC53-4A8E-BE63-7DC90B4B6EE1}"/>
              </a:ext>
            </a:extLst>
          </p:cNvPr>
          <p:cNvSpPr/>
          <p:nvPr userDrawn="1"/>
        </p:nvSpPr>
        <p:spPr>
          <a:xfrm>
            <a:off x="6811818" y="3726887"/>
            <a:ext cx="1987409" cy="107931"/>
          </a:xfrm>
          <a:prstGeom prst="rect">
            <a:avLst/>
          </a:prstGeom>
          <a:solidFill>
            <a:srgbClr val="ED20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verSlideSectionTitle">
            <a:extLst>
              <a:ext uri="{FF2B5EF4-FFF2-40B4-BE49-F238E27FC236}">
                <a16:creationId xmlns:a16="http://schemas.microsoft.com/office/drawing/2014/main" id="{5EDA726E-EFAD-4949-9229-7B07DD1CDFDE}"/>
              </a:ext>
            </a:extLst>
          </p:cNvPr>
          <p:cNvSpPr>
            <a:spLocks noGrp="1"/>
          </p:cNvSpPr>
          <p:nvPr>
            <p:ph type="body" sz="quarter" idx="10" hasCustomPrompt="1"/>
          </p:nvPr>
        </p:nvSpPr>
        <p:spPr>
          <a:xfrm>
            <a:off x="654115" y="3229232"/>
            <a:ext cx="3640782" cy="486056"/>
          </a:xfrm>
        </p:spPr>
        <p:txBody>
          <a:bodyPr>
            <a:normAutofit/>
          </a:bodyPr>
          <a:lstStyle>
            <a:lvl1pPr marL="0" indent="0">
              <a:buNone/>
              <a:defRPr lang="en-US" sz="2824" kern="12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SECTION HEADLINE</a:t>
            </a:r>
          </a:p>
        </p:txBody>
      </p:sp>
      <p:sp>
        <p:nvSpPr>
          <p:cNvPr id="3" name="CoverSlideSectionSubtitle">
            <a:extLst>
              <a:ext uri="{FF2B5EF4-FFF2-40B4-BE49-F238E27FC236}">
                <a16:creationId xmlns:a16="http://schemas.microsoft.com/office/drawing/2014/main" id="{BB3AF254-9442-4B37-80BB-2C2F7FE02FB6}"/>
              </a:ext>
            </a:extLst>
          </p:cNvPr>
          <p:cNvSpPr>
            <a:spLocks noGrp="1"/>
          </p:cNvSpPr>
          <p:nvPr>
            <p:ph type="body" sz="quarter" idx="11" hasCustomPrompt="1"/>
          </p:nvPr>
        </p:nvSpPr>
        <p:spPr>
          <a:xfrm>
            <a:off x="653762" y="3839028"/>
            <a:ext cx="6054147" cy="640136"/>
          </a:xfrm>
        </p:spPr>
        <p:txBody>
          <a:bodyPr>
            <a:normAutofit/>
          </a:bodyPr>
          <a:lstStyle>
            <a:lvl1pPr marL="0" indent="0">
              <a:buNone/>
              <a:defRPr sz="2118">
                <a:solidFill>
                  <a:srgbClr val="ED2025"/>
                </a:solidFill>
              </a:defRPr>
            </a:lvl1pPr>
          </a:lstStyle>
          <a:p>
            <a:pPr lvl="0"/>
            <a:r>
              <a:rPr lang="en-US"/>
              <a:t>Section Sub-Headline</a:t>
            </a:r>
          </a:p>
        </p:txBody>
      </p:sp>
    </p:spTree>
    <p:extLst>
      <p:ext uri="{BB962C8B-B14F-4D97-AF65-F5344CB8AC3E}">
        <p14:creationId xmlns:p14="http://schemas.microsoft.com/office/powerpoint/2010/main" val="8031710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Working Slide Single Column w/ Image">
    <p:spTree>
      <p:nvGrpSpPr>
        <p:cNvPr id="1" name=""/>
        <p:cNvGrpSpPr/>
        <p:nvPr/>
      </p:nvGrpSpPr>
      <p:grpSpPr>
        <a:xfrm>
          <a:off x="0" y="0"/>
          <a:ext cx="0" cy="0"/>
          <a:chOff x="0" y="0"/>
          <a:chExt cx="0" cy="0"/>
        </a:xfrm>
      </p:grpSpPr>
      <p:pic>
        <p:nvPicPr>
          <p:cNvPr id="10" name="CustomSlideAnkuraLogoS">
            <a:extLst>
              <a:ext uri="{FF2B5EF4-FFF2-40B4-BE49-F238E27FC236}">
                <a16:creationId xmlns:a16="http://schemas.microsoft.com/office/drawing/2014/main" id="{E0057050-79BF-4F81-A282-D8EF1DDFEA6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4116" y="6436891"/>
            <a:ext cx="1090435" cy="216712"/>
          </a:xfrm>
          <a:prstGeom prst="rect">
            <a:avLst/>
          </a:prstGeom>
        </p:spPr>
      </p:pic>
      <p:sp>
        <p:nvSpPr>
          <p:cNvPr id="29" name="CustomSlideText2">
            <a:extLst>
              <a:ext uri="{FF2B5EF4-FFF2-40B4-BE49-F238E27FC236}">
                <a16:creationId xmlns:a16="http://schemas.microsoft.com/office/drawing/2014/main" id="{1D7F9F50-0211-4538-B704-D164BC345A2C}"/>
              </a:ext>
            </a:extLst>
          </p:cNvPr>
          <p:cNvSpPr>
            <a:spLocks noGrp="1"/>
          </p:cNvSpPr>
          <p:nvPr>
            <p:ph type="body" sz="quarter" idx="14" hasCustomPrompt="1"/>
          </p:nvPr>
        </p:nvSpPr>
        <p:spPr>
          <a:xfrm>
            <a:off x="643568" y="4968077"/>
            <a:ext cx="8093252" cy="806824"/>
          </a:xfrm>
        </p:spPr>
        <p:txBody>
          <a:bodyPr>
            <a:normAutofit/>
          </a:bodyPr>
          <a:lstStyle>
            <a:lvl1pPr marL="201717" indent="-201717">
              <a:buClr>
                <a:srgbClr val="1D75BC"/>
              </a:buClr>
              <a:buFont typeface="Courier New" panose="02070309020205020404" pitchFamily="49" charset="0"/>
              <a:buChar char="o"/>
              <a:defRPr sz="1147">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a:p>
            <a:pPr lvl="0"/>
            <a:endParaRPr lang="en-US"/>
          </a:p>
        </p:txBody>
      </p:sp>
      <p:sp>
        <p:nvSpPr>
          <p:cNvPr id="25" name="CustomSlideSubtitle">
            <a:extLst>
              <a:ext uri="{FF2B5EF4-FFF2-40B4-BE49-F238E27FC236}">
                <a16:creationId xmlns:a16="http://schemas.microsoft.com/office/drawing/2014/main" id="{0E4FA18F-8E8E-41A1-84A3-47363A5CD225}"/>
              </a:ext>
            </a:extLst>
          </p:cNvPr>
          <p:cNvSpPr>
            <a:spLocks noGrp="1"/>
          </p:cNvSpPr>
          <p:nvPr>
            <p:ph type="body" sz="quarter" idx="13" hasCustomPrompt="1"/>
          </p:nvPr>
        </p:nvSpPr>
        <p:spPr>
          <a:xfrm>
            <a:off x="829397" y="4550381"/>
            <a:ext cx="2968206" cy="341263"/>
          </a:xfrm>
        </p:spPr>
        <p:txBody>
          <a:bodyPr>
            <a:noAutofit/>
          </a:bodyPr>
          <a:lstStyle>
            <a:lvl1pPr marL="0" indent="0">
              <a:buNone/>
              <a:defRPr lang="en-US" sz="2118" kern="1200" dirty="0">
                <a:solidFill>
                  <a:srgbClr val="1D75BC"/>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Subtitle Placeholder</a:t>
            </a:r>
          </a:p>
        </p:txBody>
      </p:sp>
      <p:sp>
        <p:nvSpPr>
          <p:cNvPr id="23" name="CustomSlideText1">
            <a:extLst>
              <a:ext uri="{FF2B5EF4-FFF2-40B4-BE49-F238E27FC236}">
                <a16:creationId xmlns:a16="http://schemas.microsoft.com/office/drawing/2014/main" id="{4E7F7E39-5B0D-4AD3-9FA4-4128B02F8E28}"/>
              </a:ext>
            </a:extLst>
          </p:cNvPr>
          <p:cNvSpPr>
            <a:spLocks noGrp="1"/>
          </p:cNvSpPr>
          <p:nvPr>
            <p:ph type="body" sz="quarter" idx="12" hasCustomPrompt="1"/>
          </p:nvPr>
        </p:nvSpPr>
        <p:spPr>
          <a:xfrm>
            <a:off x="652318" y="1044949"/>
            <a:ext cx="3848020" cy="3371570"/>
          </a:xfrm>
        </p:spPr>
        <p:txBody>
          <a:bodyPr>
            <a:noAutofit/>
          </a:bodyPr>
          <a:lstStyle>
            <a:lvl1pPr marL="0" indent="0" algn="just">
              <a:lnSpc>
                <a:spcPct val="119000"/>
              </a:lnSpc>
              <a:spcBef>
                <a:spcPts val="0"/>
              </a:spcBef>
              <a:buNone/>
              <a:defRPr sz="1147">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7" name="CustomSlideTitle">
            <a:extLst>
              <a:ext uri="{FF2B5EF4-FFF2-40B4-BE49-F238E27FC236}">
                <a16:creationId xmlns:a16="http://schemas.microsoft.com/office/drawing/2014/main" id="{DBCD3B23-ADDA-43D8-B8B1-3D1E8F3A435D}"/>
              </a:ext>
            </a:extLst>
          </p:cNvPr>
          <p:cNvSpPr>
            <a:spLocks noGrp="1"/>
          </p:cNvSpPr>
          <p:nvPr>
            <p:ph type="body" sz="quarter" idx="11" hasCustomPrompt="1"/>
          </p:nvPr>
        </p:nvSpPr>
        <p:spPr>
          <a:xfrm>
            <a:off x="652459" y="522709"/>
            <a:ext cx="2424545" cy="341263"/>
          </a:xfrm>
        </p:spPr>
        <p:txBody>
          <a:bodyPr>
            <a:noAutofit/>
          </a:bodyPr>
          <a:lstStyle>
            <a:lvl1pPr marL="0" indent="0">
              <a:buNone/>
              <a:defRPr lang="en-US" sz="2118" kern="1200" dirty="0">
                <a:solidFill>
                  <a:srgbClr val="1D75BC"/>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Title Placeholder</a:t>
            </a:r>
          </a:p>
        </p:txBody>
      </p:sp>
      <p:sp>
        <p:nvSpPr>
          <p:cNvPr id="3" name="CustomSlideImage">
            <a:extLst>
              <a:ext uri="{FF2B5EF4-FFF2-40B4-BE49-F238E27FC236}">
                <a16:creationId xmlns:a16="http://schemas.microsoft.com/office/drawing/2014/main" id="{BEACED67-A23A-4888-8AC5-F0097EB2D795}"/>
              </a:ext>
            </a:extLst>
          </p:cNvPr>
          <p:cNvSpPr>
            <a:spLocks noGrp="1"/>
          </p:cNvSpPr>
          <p:nvPr>
            <p:ph type="pic" sz="quarter" idx="15" hasCustomPrompt="1"/>
          </p:nvPr>
        </p:nvSpPr>
        <p:spPr>
          <a:xfrm>
            <a:off x="5292148" y="1044949"/>
            <a:ext cx="3444875" cy="3371570"/>
          </a:xfrm>
        </p:spPr>
        <p:txBody>
          <a:bodyPr anchor="ctr"/>
          <a:lstStyle>
            <a:lvl1pPr marL="0" indent="0" algn="ctr">
              <a:buNone/>
              <a:defRPr>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Insert an image</a:t>
            </a:r>
          </a:p>
          <a:p>
            <a:r>
              <a:rPr lang="en-US"/>
              <a:t>(for custom images, contact BDMC team)</a:t>
            </a:r>
          </a:p>
        </p:txBody>
      </p:sp>
      <p:cxnSp>
        <p:nvCxnSpPr>
          <p:cNvPr id="11" name="CustomSlideLine1">
            <a:extLst>
              <a:ext uri="{FF2B5EF4-FFF2-40B4-BE49-F238E27FC236}">
                <a16:creationId xmlns:a16="http://schemas.microsoft.com/office/drawing/2014/main" id="{C6D6CEA3-2AA4-4B08-8977-C9AB89C97A91}"/>
              </a:ext>
            </a:extLst>
          </p:cNvPr>
          <p:cNvCxnSpPr>
            <a:cxnSpLocks/>
          </p:cNvCxnSpPr>
          <p:nvPr userDrawn="1"/>
        </p:nvCxnSpPr>
        <p:spPr>
          <a:xfrm>
            <a:off x="654117" y="477707"/>
            <a:ext cx="809145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CustomSlideIdentityColor">
            <a:extLst>
              <a:ext uri="{FF2B5EF4-FFF2-40B4-BE49-F238E27FC236}">
                <a16:creationId xmlns:a16="http://schemas.microsoft.com/office/drawing/2014/main" id="{347C29E8-C53F-4D15-BAA9-22C4C7DEA0FC}"/>
              </a:ext>
            </a:extLst>
          </p:cNvPr>
          <p:cNvSpPr/>
          <p:nvPr userDrawn="1"/>
        </p:nvSpPr>
        <p:spPr>
          <a:xfrm>
            <a:off x="0" y="313803"/>
            <a:ext cx="654116" cy="164139"/>
          </a:xfrm>
          <a:prstGeom prst="rect">
            <a:avLst/>
          </a:prstGeom>
          <a:solidFill>
            <a:srgbClr val="1D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CustomSlideIdentityText">
            <a:extLst>
              <a:ext uri="{FF2B5EF4-FFF2-40B4-BE49-F238E27FC236}">
                <a16:creationId xmlns:a16="http://schemas.microsoft.com/office/drawing/2014/main" id="{3B63A360-2119-4954-9371-F01A3DEFDD3A}"/>
              </a:ext>
            </a:extLst>
          </p:cNvPr>
          <p:cNvSpPr>
            <a:spLocks noGrp="1"/>
          </p:cNvSpPr>
          <p:nvPr>
            <p:ph type="body" sz="quarter" idx="10" hasCustomPrompt="1"/>
          </p:nvPr>
        </p:nvSpPr>
        <p:spPr>
          <a:xfrm>
            <a:off x="621765" y="288914"/>
            <a:ext cx="2424545" cy="163886"/>
          </a:xfrm>
        </p:spPr>
        <p:txBody>
          <a:bodyPr>
            <a:noAutofit/>
          </a:bodyPr>
          <a:lstStyle>
            <a:lvl1pPr marL="0" indent="0">
              <a:buNone/>
              <a:defRPr sz="882">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SECTION TITLE</a:t>
            </a:r>
          </a:p>
        </p:txBody>
      </p:sp>
    </p:spTree>
    <p:extLst>
      <p:ext uri="{BB962C8B-B14F-4D97-AF65-F5344CB8AC3E}">
        <p14:creationId xmlns:p14="http://schemas.microsoft.com/office/powerpoint/2010/main" val="3098559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Slide no Image w/ subtitle- Blue">
    <p:spTree>
      <p:nvGrpSpPr>
        <p:cNvPr id="1" name=""/>
        <p:cNvGrpSpPr/>
        <p:nvPr/>
      </p:nvGrpSpPr>
      <p:grpSpPr>
        <a:xfrm>
          <a:off x="0" y="0"/>
          <a:ext cx="0" cy="0"/>
          <a:chOff x="0" y="0"/>
          <a:chExt cx="0" cy="0"/>
        </a:xfrm>
      </p:grpSpPr>
      <p:sp>
        <p:nvSpPr>
          <p:cNvPr id="4" name="CoverSlideIdentityColor">
            <a:extLst>
              <a:ext uri="{FF2B5EF4-FFF2-40B4-BE49-F238E27FC236}">
                <a16:creationId xmlns:a16="http://schemas.microsoft.com/office/drawing/2014/main" id="{448A8706-BC5F-42C1-918B-1EC9F2FBB5CA}"/>
              </a:ext>
            </a:extLst>
          </p:cNvPr>
          <p:cNvSpPr/>
          <p:nvPr userDrawn="1"/>
        </p:nvSpPr>
        <p:spPr>
          <a:xfrm>
            <a:off x="0" y="313803"/>
            <a:ext cx="654116" cy="164139"/>
          </a:xfrm>
          <a:prstGeom prst="rect">
            <a:avLst/>
          </a:prstGeom>
          <a:solidFill>
            <a:srgbClr val="1D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 name="CoverSlideSectionLine2">
            <a:extLst>
              <a:ext uri="{FF2B5EF4-FFF2-40B4-BE49-F238E27FC236}">
                <a16:creationId xmlns:a16="http://schemas.microsoft.com/office/drawing/2014/main" id="{E9C1165E-CE3B-4BD8-9762-AEB7BD99BAAC}"/>
              </a:ext>
            </a:extLst>
          </p:cNvPr>
          <p:cNvCxnSpPr>
            <a:cxnSpLocks/>
          </p:cNvCxnSpPr>
          <p:nvPr userDrawn="1"/>
        </p:nvCxnSpPr>
        <p:spPr>
          <a:xfrm>
            <a:off x="654115" y="3075074"/>
            <a:ext cx="80999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 name="CoverSlideSectionLine1">
            <a:extLst>
              <a:ext uri="{FF2B5EF4-FFF2-40B4-BE49-F238E27FC236}">
                <a16:creationId xmlns:a16="http://schemas.microsoft.com/office/drawing/2014/main" id="{65F8DEA5-2315-4AB4-BB41-9AB76F216730}"/>
              </a:ext>
            </a:extLst>
          </p:cNvPr>
          <p:cNvCxnSpPr>
            <a:cxnSpLocks/>
          </p:cNvCxnSpPr>
          <p:nvPr userDrawn="1"/>
        </p:nvCxnSpPr>
        <p:spPr>
          <a:xfrm>
            <a:off x="654115" y="3075074"/>
            <a:ext cx="80999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9" name="CoverSlideIdentityColor2">
            <a:extLst>
              <a:ext uri="{FF2B5EF4-FFF2-40B4-BE49-F238E27FC236}">
                <a16:creationId xmlns:a16="http://schemas.microsoft.com/office/drawing/2014/main" id="{19FCFDBE-DC53-4A8E-BE63-7DC90B4B6EE1}"/>
              </a:ext>
            </a:extLst>
          </p:cNvPr>
          <p:cNvSpPr/>
          <p:nvPr userDrawn="1"/>
        </p:nvSpPr>
        <p:spPr>
          <a:xfrm>
            <a:off x="6811818" y="3075076"/>
            <a:ext cx="1987409" cy="107931"/>
          </a:xfrm>
          <a:prstGeom prst="rect">
            <a:avLst/>
          </a:prstGeom>
          <a:solidFill>
            <a:srgbClr val="1D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verSlideSectionTitle">
            <a:extLst>
              <a:ext uri="{FF2B5EF4-FFF2-40B4-BE49-F238E27FC236}">
                <a16:creationId xmlns:a16="http://schemas.microsoft.com/office/drawing/2014/main" id="{5EDA726E-EFAD-4949-9229-7B07DD1CDFDE}"/>
              </a:ext>
            </a:extLst>
          </p:cNvPr>
          <p:cNvSpPr>
            <a:spLocks noGrp="1"/>
          </p:cNvSpPr>
          <p:nvPr>
            <p:ph type="body" sz="quarter" idx="10" hasCustomPrompt="1"/>
          </p:nvPr>
        </p:nvSpPr>
        <p:spPr>
          <a:xfrm>
            <a:off x="654115" y="2577421"/>
            <a:ext cx="3640782" cy="486056"/>
          </a:xfrm>
        </p:spPr>
        <p:txBody>
          <a:bodyPr>
            <a:normAutofit/>
          </a:bodyPr>
          <a:lstStyle>
            <a:lvl1pPr marL="0" indent="0">
              <a:buNone/>
              <a:defRPr lang="en-US" sz="2824" kern="12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TITLE</a:t>
            </a:r>
          </a:p>
        </p:txBody>
      </p:sp>
      <p:sp>
        <p:nvSpPr>
          <p:cNvPr id="3" name="CoverSlideSectionSubtitle">
            <a:extLst>
              <a:ext uri="{FF2B5EF4-FFF2-40B4-BE49-F238E27FC236}">
                <a16:creationId xmlns:a16="http://schemas.microsoft.com/office/drawing/2014/main" id="{BB3AF254-9442-4B37-80BB-2C2F7FE02FB6}"/>
              </a:ext>
            </a:extLst>
          </p:cNvPr>
          <p:cNvSpPr>
            <a:spLocks noGrp="1"/>
          </p:cNvSpPr>
          <p:nvPr>
            <p:ph type="body" sz="quarter" idx="11" hasCustomPrompt="1"/>
          </p:nvPr>
        </p:nvSpPr>
        <p:spPr>
          <a:xfrm>
            <a:off x="653762" y="3187217"/>
            <a:ext cx="6054147" cy="640136"/>
          </a:xfrm>
        </p:spPr>
        <p:txBody>
          <a:bodyPr>
            <a:normAutofit/>
          </a:bodyPr>
          <a:lstStyle>
            <a:lvl1pPr marL="0" indent="0">
              <a:buNone/>
              <a:defRPr sz="2118">
                <a:solidFill>
                  <a:srgbClr val="1D75BC"/>
                </a:solidFill>
              </a:defRPr>
            </a:lvl1pPr>
          </a:lstStyle>
          <a:p>
            <a:pPr lvl="0"/>
            <a:r>
              <a:rPr lang="en-US"/>
              <a:t>Subtitle </a:t>
            </a:r>
          </a:p>
        </p:txBody>
      </p:sp>
      <p:pic>
        <p:nvPicPr>
          <p:cNvPr id="10" name="CoverSlideAnkuraLogo">
            <a:extLst>
              <a:ext uri="{FF2B5EF4-FFF2-40B4-BE49-F238E27FC236}">
                <a16:creationId xmlns:a16="http://schemas.microsoft.com/office/drawing/2014/main" id="{C66A452F-A740-4150-A4C9-F6CDE3DD90A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8620" y="5926831"/>
            <a:ext cx="2915508" cy="579425"/>
          </a:xfrm>
          <a:prstGeom prst="rect">
            <a:avLst/>
          </a:prstGeom>
        </p:spPr>
      </p:pic>
    </p:spTree>
    <p:extLst>
      <p:ext uri="{BB962C8B-B14F-4D97-AF65-F5344CB8AC3E}">
        <p14:creationId xmlns:p14="http://schemas.microsoft.com/office/powerpoint/2010/main" val="1184243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ver Slide no Image w/ Client Logo w/ subtitle- Blue">
    <p:spTree>
      <p:nvGrpSpPr>
        <p:cNvPr id="1" name=""/>
        <p:cNvGrpSpPr/>
        <p:nvPr/>
      </p:nvGrpSpPr>
      <p:grpSpPr>
        <a:xfrm>
          <a:off x="0" y="0"/>
          <a:ext cx="0" cy="0"/>
          <a:chOff x="0" y="0"/>
          <a:chExt cx="0" cy="0"/>
        </a:xfrm>
      </p:grpSpPr>
      <p:sp>
        <p:nvSpPr>
          <p:cNvPr id="4" name="CoverSlideIdentityColor">
            <a:extLst>
              <a:ext uri="{FF2B5EF4-FFF2-40B4-BE49-F238E27FC236}">
                <a16:creationId xmlns:a16="http://schemas.microsoft.com/office/drawing/2014/main" id="{448A8706-BC5F-42C1-918B-1EC9F2FBB5CA}"/>
              </a:ext>
            </a:extLst>
          </p:cNvPr>
          <p:cNvSpPr/>
          <p:nvPr userDrawn="1"/>
        </p:nvSpPr>
        <p:spPr>
          <a:xfrm>
            <a:off x="0" y="313803"/>
            <a:ext cx="654116" cy="164139"/>
          </a:xfrm>
          <a:prstGeom prst="rect">
            <a:avLst/>
          </a:prstGeom>
          <a:solidFill>
            <a:srgbClr val="1D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 name="CoverSlideSectionLine2">
            <a:extLst>
              <a:ext uri="{FF2B5EF4-FFF2-40B4-BE49-F238E27FC236}">
                <a16:creationId xmlns:a16="http://schemas.microsoft.com/office/drawing/2014/main" id="{E9C1165E-CE3B-4BD8-9762-AEB7BD99BAAC}"/>
              </a:ext>
            </a:extLst>
          </p:cNvPr>
          <p:cNvCxnSpPr>
            <a:cxnSpLocks/>
          </p:cNvCxnSpPr>
          <p:nvPr userDrawn="1"/>
        </p:nvCxnSpPr>
        <p:spPr>
          <a:xfrm>
            <a:off x="654115" y="3075074"/>
            <a:ext cx="80999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 name="CoverSlideSectionLine1">
            <a:extLst>
              <a:ext uri="{FF2B5EF4-FFF2-40B4-BE49-F238E27FC236}">
                <a16:creationId xmlns:a16="http://schemas.microsoft.com/office/drawing/2014/main" id="{65F8DEA5-2315-4AB4-BB41-9AB76F216730}"/>
              </a:ext>
            </a:extLst>
          </p:cNvPr>
          <p:cNvCxnSpPr>
            <a:cxnSpLocks/>
          </p:cNvCxnSpPr>
          <p:nvPr userDrawn="1"/>
        </p:nvCxnSpPr>
        <p:spPr>
          <a:xfrm>
            <a:off x="654115" y="3075074"/>
            <a:ext cx="80999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9" name="CoverSlideIdentityColor2">
            <a:extLst>
              <a:ext uri="{FF2B5EF4-FFF2-40B4-BE49-F238E27FC236}">
                <a16:creationId xmlns:a16="http://schemas.microsoft.com/office/drawing/2014/main" id="{19FCFDBE-DC53-4A8E-BE63-7DC90B4B6EE1}"/>
              </a:ext>
            </a:extLst>
          </p:cNvPr>
          <p:cNvSpPr/>
          <p:nvPr userDrawn="1"/>
        </p:nvSpPr>
        <p:spPr>
          <a:xfrm>
            <a:off x="6811818" y="3075076"/>
            <a:ext cx="1987409" cy="107931"/>
          </a:xfrm>
          <a:prstGeom prst="rect">
            <a:avLst/>
          </a:prstGeom>
          <a:solidFill>
            <a:srgbClr val="1D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verSlideSectionTitle">
            <a:extLst>
              <a:ext uri="{FF2B5EF4-FFF2-40B4-BE49-F238E27FC236}">
                <a16:creationId xmlns:a16="http://schemas.microsoft.com/office/drawing/2014/main" id="{5EDA726E-EFAD-4949-9229-7B07DD1CDFDE}"/>
              </a:ext>
            </a:extLst>
          </p:cNvPr>
          <p:cNvSpPr>
            <a:spLocks noGrp="1"/>
          </p:cNvSpPr>
          <p:nvPr>
            <p:ph type="body" sz="quarter" idx="10" hasCustomPrompt="1"/>
          </p:nvPr>
        </p:nvSpPr>
        <p:spPr>
          <a:xfrm>
            <a:off x="654115" y="2577421"/>
            <a:ext cx="3640782" cy="486056"/>
          </a:xfrm>
        </p:spPr>
        <p:txBody>
          <a:bodyPr>
            <a:normAutofit/>
          </a:bodyPr>
          <a:lstStyle>
            <a:lvl1pPr marL="0" indent="0">
              <a:buNone/>
              <a:defRPr lang="en-US" sz="2824" kern="12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TITLE</a:t>
            </a:r>
          </a:p>
        </p:txBody>
      </p:sp>
      <p:sp>
        <p:nvSpPr>
          <p:cNvPr id="3" name="CoverSlideSectionSubtitle">
            <a:extLst>
              <a:ext uri="{FF2B5EF4-FFF2-40B4-BE49-F238E27FC236}">
                <a16:creationId xmlns:a16="http://schemas.microsoft.com/office/drawing/2014/main" id="{BB3AF254-9442-4B37-80BB-2C2F7FE02FB6}"/>
              </a:ext>
            </a:extLst>
          </p:cNvPr>
          <p:cNvSpPr>
            <a:spLocks noGrp="1"/>
          </p:cNvSpPr>
          <p:nvPr>
            <p:ph type="body" sz="quarter" idx="11" hasCustomPrompt="1"/>
          </p:nvPr>
        </p:nvSpPr>
        <p:spPr>
          <a:xfrm>
            <a:off x="653762" y="3187217"/>
            <a:ext cx="6054147" cy="640136"/>
          </a:xfrm>
        </p:spPr>
        <p:txBody>
          <a:bodyPr>
            <a:normAutofit/>
          </a:bodyPr>
          <a:lstStyle>
            <a:lvl1pPr marL="0" indent="0">
              <a:buNone/>
              <a:defRPr sz="2118">
                <a:solidFill>
                  <a:srgbClr val="1D75BC"/>
                </a:solidFill>
              </a:defRPr>
            </a:lvl1pPr>
          </a:lstStyle>
          <a:p>
            <a:pPr lvl="0"/>
            <a:r>
              <a:rPr lang="en-US"/>
              <a:t>Subtitle</a:t>
            </a:r>
          </a:p>
        </p:txBody>
      </p:sp>
      <p:pic>
        <p:nvPicPr>
          <p:cNvPr id="10" name="CoverSlideAnkuraLogo">
            <a:extLst>
              <a:ext uri="{FF2B5EF4-FFF2-40B4-BE49-F238E27FC236}">
                <a16:creationId xmlns:a16="http://schemas.microsoft.com/office/drawing/2014/main" id="{C66A452F-A740-4150-A4C9-F6CDE3DD90A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8620" y="5926831"/>
            <a:ext cx="2915508" cy="579425"/>
          </a:xfrm>
          <a:prstGeom prst="rect">
            <a:avLst/>
          </a:prstGeom>
        </p:spPr>
      </p:pic>
    </p:spTree>
    <p:extLst>
      <p:ext uri="{BB962C8B-B14F-4D97-AF65-F5344CB8AC3E}">
        <p14:creationId xmlns:p14="http://schemas.microsoft.com/office/powerpoint/2010/main" val="301110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OC No Image">
    <p:spTree>
      <p:nvGrpSpPr>
        <p:cNvPr id="1" name=""/>
        <p:cNvGrpSpPr/>
        <p:nvPr/>
      </p:nvGrpSpPr>
      <p:grpSpPr>
        <a:xfrm>
          <a:off x="0" y="0"/>
          <a:ext cx="0" cy="0"/>
          <a:chOff x="0" y="0"/>
          <a:chExt cx="0" cy="0"/>
        </a:xfrm>
      </p:grpSpPr>
      <p:sp>
        <p:nvSpPr>
          <p:cNvPr id="16" name="CoverSlideIdentityColor">
            <a:extLst>
              <a:ext uri="{FF2B5EF4-FFF2-40B4-BE49-F238E27FC236}">
                <a16:creationId xmlns:a16="http://schemas.microsoft.com/office/drawing/2014/main" id="{540F58E4-3D66-4E87-A56B-796FB00F55DE}"/>
              </a:ext>
            </a:extLst>
          </p:cNvPr>
          <p:cNvSpPr/>
          <p:nvPr userDrawn="1"/>
        </p:nvSpPr>
        <p:spPr>
          <a:xfrm>
            <a:off x="0" y="313803"/>
            <a:ext cx="654116" cy="164139"/>
          </a:xfrm>
          <a:prstGeom prst="rect">
            <a:avLst/>
          </a:prstGeom>
          <a:solidFill>
            <a:srgbClr val="8DC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CoverSlideAnkuraLogoS">
            <a:extLst>
              <a:ext uri="{FF2B5EF4-FFF2-40B4-BE49-F238E27FC236}">
                <a16:creationId xmlns:a16="http://schemas.microsoft.com/office/drawing/2014/main" id="{2C100B13-0037-4C45-BD6F-1086513EC2B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4116" y="6436891"/>
            <a:ext cx="1090435" cy="216712"/>
          </a:xfrm>
          <a:prstGeom prst="rect">
            <a:avLst/>
          </a:prstGeom>
        </p:spPr>
      </p:pic>
      <p:cxnSp>
        <p:nvCxnSpPr>
          <p:cNvPr id="19" name="CoverSlideSectionLine5">
            <a:extLst>
              <a:ext uri="{FF2B5EF4-FFF2-40B4-BE49-F238E27FC236}">
                <a16:creationId xmlns:a16="http://schemas.microsoft.com/office/drawing/2014/main" id="{B31D6BDC-3B2C-4824-81F2-DBDFE791DC4F}"/>
              </a:ext>
            </a:extLst>
          </p:cNvPr>
          <p:cNvCxnSpPr>
            <a:cxnSpLocks/>
          </p:cNvCxnSpPr>
          <p:nvPr userDrawn="1"/>
        </p:nvCxnSpPr>
        <p:spPr>
          <a:xfrm>
            <a:off x="654115" y="3322283"/>
            <a:ext cx="80999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0" name="CoverSlideSectionLine4">
            <a:extLst>
              <a:ext uri="{FF2B5EF4-FFF2-40B4-BE49-F238E27FC236}">
                <a16:creationId xmlns:a16="http://schemas.microsoft.com/office/drawing/2014/main" id="{76CAB37A-7322-442E-8584-8F981E1DD1CC}"/>
              </a:ext>
            </a:extLst>
          </p:cNvPr>
          <p:cNvCxnSpPr>
            <a:cxnSpLocks/>
          </p:cNvCxnSpPr>
          <p:nvPr userDrawn="1"/>
        </p:nvCxnSpPr>
        <p:spPr>
          <a:xfrm>
            <a:off x="654115" y="2954071"/>
            <a:ext cx="80999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CoverSlideSectionLine3">
            <a:extLst>
              <a:ext uri="{FF2B5EF4-FFF2-40B4-BE49-F238E27FC236}">
                <a16:creationId xmlns:a16="http://schemas.microsoft.com/office/drawing/2014/main" id="{FD37435B-51E8-4E02-944F-749B7BB6FE8A}"/>
              </a:ext>
            </a:extLst>
          </p:cNvPr>
          <p:cNvCxnSpPr>
            <a:cxnSpLocks/>
          </p:cNvCxnSpPr>
          <p:nvPr userDrawn="1"/>
        </p:nvCxnSpPr>
        <p:spPr>
          <a:xfrm>
            <a:off x="654115" y="2573817"/>
            <a:ext cx="80999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 name="CoverSlideSectionLine2">
            <a:extLst>
              <a:ext uri="{FF2B5EF4-FFF2-40B4-BE49-F238E27FC236}">
                <a16:creationId xmlns:a16="http://schemas.microsoft.com/office/drawing/2014/main" id="{5DD64042-E049-4769-B66C-70CABCF34D4D}"/>
              </a:ext>
            </a:extLst>
          </p:cNvPr>
          <p:cNvCxnSpPr>
            <a:cxnSpLocks/>
          </p:cNvCxnSpPr>
          <p:nvPr userDrawn="1"/>
        </p:nvCxnSpPr>
        <p:spPr>
          <a:xfrm>
            <a:off x="654115" y="2202617"/>
            <a:ext cx="80999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CoverSlideSectionLine1">
            <a:extLst>
              <a:ext uri="{FF2B5EF4-FFF2-40B4-BE49-F238E27FC236}">
                <a16:creationId xmlns:a16="http://schemas.microsoft.com/office/drawing/2014/main" id="{1B398925-202A-4753-955B-A76230A32256}"/>
              </a:ext>
            </a:extLst>
          </p:cNvPr>
          <p:cNvCxnSpPr>
            <a:cxnSpLocks/>
          </p:cNvCxnSpPr>
          <p:nvPr userDrawn="1"/>
        </p:nvCxnSpPr>
        <p:spPr>
          <a:xfrm>
            <a:off x="654115" y="1791896"/>
            <a:ext cx="80999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CoverSlideTitleLine">
            <a:extLst>
              <a:ext uri="{FF2B5EF4-FFF2-40B4-BE49-F238E27FC236}">
                <a16:creationId xmlns:a16="http://schemas.microsoft.com/office/drawing/2014/main" id="{6139C4E9-E7A6-4459-A573-FB036644D75B}"/>
              </a:ext>
            </a:extLst>
          </p:cNvPr>
          <p:cNvCxnSpPr>
            <a:cxnSpLocks/>
          </p:cNvCxnSpPr>
          <p:nvPr userDrawn="1"/>
        </p:nvCxnSpPr>
        <p:spPr>
          <a:xfrm>
            <a:off x="654117" y="477707"/>
            <a:ext cx="809145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CoverSlideTitle">
            <a:extLst>
              <a:ext uri="{FF2B5EF4-FFF2-40B4-BE49-F238E27FC236}">
                <a16:creationId xmlns:a16="http://schemas.microsoft.com/office/drawing/2014/main" id="{D2D6D2A9-C9DC-465A-9A6D-2D27300B69FC}"/>
              </a:ext>
            </a:extLst>
          </p:cNvPr>
          <p:cNvSpPr/>
          <p:nvPr userDrawn="1"/>
        </p:nvSpPr>
        <p:spPr>
          <a:xfrm>
            <a:off x="639265" y="287245"/>
            <a:ext cx="1576779" cy="228076"/>
          </a:xfrm>
          <a:prstGeom prst="rect">
            <a:avLst/>
          </a:prstGeom>
        </p:spPr>
        <p:txBody>
          <a:bodyPr wrap="square">
            <a:spAutoFit/>
          </a:bodyPr>
          <a:lstStyle/>
          <a:p>
            <a:pPr marL="0" marR="0" lvl="0" indent="0" algn="l" defTabSz="403433"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prstClr val="black">
                    <a:lumMod val="65000"/>
                    <a:lumOff val="35000"/>
                  </a:prstClr>
                </a:solidFill>
                <a:effectLst/>
                <a:uLnTx/>
                <a:uFillTx/>
                <a:latin typeface="Open Sans" panose="020B0606030504020204" pitchFamily="34" charset="0"/>
                <a:ea typeface="Open Sans" panose="020B0606030504020204" pitchFamily="34" charset="0"/>
                <a:cs typeface="Open Sans" panose="020B0606030504020204" pitchFamily="34" charset="0"/>
              </a:rPr>
              <a:t>TABLE OF CONTENTS</a:t>
            </a:r>
          </a:p>
        </p:txBody>
      </p:sp>
      <p:sp>
        <p:nvSpPr>
          <p:cNvPr id="30" name="CoverSlideSectionTitle5">
            <a:extLst>
              <a:ext uri="{FF2B5EF4-FFF2-40B4-BE49-F238E27FC236}">
                <a16:creationId xmlns:a16="http://schemas.microsoft.com/office/drawing/2014/main" id="{48D78A37-A700-4816-9443-114253E5E81B}"/>
              </a:ext>
            </a:extLst>
          </p:cNvPr>
          <p:cNvSpPr>
            <a:spLocks noGrp="1"/>
          </p:cNvSpPr>
          <p:nvPr>
            <p:ph type="body" sz="quarter" idx="14" hasCustomPrompt="1"/>
          </p:nvPr>
        </p:nvSpPr>
        <p:spPr>
          <a:xfrm>
            <a:off x="607318" y="3086753"/>
            <a:ext cx="1404355" cy="224118"/>
          </a:xfrm>
        </p:spPr>
        <p:txBody>
          <a:bodyPr>
            <a:noAutofit/>
          </a:bodyPr>
          <a:lstStyle>
            <a:lvl1pPr marL="0" indent="0">
              <a:buNone/>
              <a:defRPr lang="en-US" sz="1235" kern="12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SECTION TITLE 5</a:t>
            </a:r>
          </a:p>
        </p:txBody>
      </p:sp>
      <p:sp>
        <p:nvSpPr>
          <p:cNvPr id="29" name="CoverSlideSectionTitle4">
            <a:extLst>
              <a:ext uri="{FF2B5EF4-FFF2-40B4-BE49-F238E27FC236}">
                <a16:creationId xmlns:a16="http://schemas.microsoft.com/office/drawing/2014/main" id="{89F0F0B0-35E6-40D5-9C0C-14B626512421}"/>
              </a:ext>
            </a:extLst>
          </p:cNvPr>
          <p:cNvSpPr>
            <a:spLocks noGrp="1"/>
          </p:cNvSpPr>
          <p:nvPr>
            <p:ph type="body" sz="quarter" idx="13" hasCustomPrompt="1"/>
          </p:nvPr>
        </p:nvSpPr>
        <p:spPr>
          <a:xfrm>
            <a:off x="607318" y="2731466"/>
            <a:ext cx="1404355" cy="224118"/>
          </a:xfrm>
        </p:spPr>
        <p:txBody>
          <a:bodyPr>
            <a:noAutofit/>
          </a:bodyPr>
          <a:lstStyle>
            <a:lvl1pPr marL="0" indent="0">
              <a:buNone/>
              <a:defRPr lang="en-US" sz="1235" kern="12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SECTION TITLE 4</a:t>
            </a:r>
          </a:p>
        </p:txBody>
      </p:sp>
      <p:sp>
        <p:nvSpPr>
          <p:cNvPr id="28" name="CoverSlideSectionTitle3">
            <a:extLst>
              <a:ext uri="{FF2B5EF4-FFF2-40B4-BE49-F238E27FC236}">
                <a16:creationId xmlns:a16="http://schemas.microsoft.com/office/drawing/2014/main" id="{60FBB5CD-DFB5-433C-9F60-01480CDF259E}"/>
              </a:ext>
            </a:extLst>
          </p:cNvPr>
          <p:cNvSpPr>
            <a:spLocks noGrp="1"/>
          </p:cNvSpPr>
          <p:nvPr>
            <p:ph type="body" sz="quarter" idx="12" hasCustomPrompt="1"/>
          </p:nvPr>
        </p:nvSpPr>
        <p:spPr>
          <a:xfrm>
            <a:off x="607318" y="2341697"/>
            <a:ext cx="1404355" cy="224118"/>
          </a:xfrm>
        </p:spPr>
        <p:txBody>
          <a:bodyPr>
            <a:noAutofit/>
          </a:bodyPr>
          <a:lstStyle>
            <a:lvl1pPr marL="0" indent="0">
              <a:buNone/>
              <a:defRPr lang="en-US" sz="1235" kern="12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SECTION TITLE 3</a:t>
            </a:r>
          </a:p>
        </p:txBody>
      </p:sp>
      <p:sp>
        <p:nvSpPr>
          <p:cNvPr id="27" name="CoverSlideSectionTitle2">
            <a:extLst>
              <a:ext uri="{FF2B5EF4-FFF2-40B4-BE49-F238E27FC236}">
                <a16:creationId xmlns:a16="http://schemas.microsoft.com/office/drawing/2014/main" id="{2DC68044-4FE1-4E96-B274-ABC11E4A9F0E}"/>
              </a:ext>
            </a:extLst>
          </p:cNvPr>
          <p:cNvSpPr>
            <a:spLocks noGrp="1"/>
          </p:cNvSpPr>
          <p:nvPr>
            <p:ph type="body" sz="quarter" idx="11" hasCustomPrompt="1"/>
          </p:nvPr>
        </p:nvSpPr>
        <p:spPr>
          <a:xfrm>
            <a:off x="607318" y="1978456"/>
            <a:ext cx="1404355" cy="224118"/>
          </a:xfrm>
        </p:spPr>
        <p:txBody>
          <a:bodyPr>
            <a:noAutofit/>
          </a:bodyPr>
          <a:lstStyle>
            <a:lvl1pPr marL="0" indent="0">
              <a:buNone/>
              <a:defRPr lang="en-US" sz="1235" kern="12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SECTION TITLE 2</a:t>
            </a:r>
          </a:p>
        </p:txBody>
      </p:sp>
      <p:sp>
        <p:nvSpPr>
          <p:cNvPr id="26" name="CoverSlideSectionTitle1">
            <a:extLst>
              <a:ext uri="{FF2B5EF4-FFF2-40B4-BE49-F238E27FC236}">
                <a16:creationId xmlns:a16="http://schemas.microsoft.com/office/drawing/2014/main" id="{455194A8-7A62-4134-B5D5-1F5E02A15A1A}"/>
              </a:ext>
            </a:extLst>
          </p:cNvPr>
          <p:cNvSpPr>
            <a:spLocks noGrp="1"/>
          </p:cNvSpPr>
          <p:nvPr>
            <p:ph type="body" sz="quarter" idx="10" hasCustomPrompt="1"/>
          </p:nvPr>
        </p:nvSpPr>
        <p:spPr>
          <a:xfrm>
            <a:off x="607318" y="1557421"/>
            <a:ext cx="1404355" cy="224118"/>
          </a:xfrm>
        </p:spPr>
        <p:txBody>
          <a:bodyPr>
            <a:noAutofit/>
          </a:bodyPr>
          <a:lstStyle>
            <a:lvl1pPr marL="0" indent="0">
              <a:buNone/>
              <a:defRPr lang="en-US" sz="1235" kern="12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SECTION TITLE 1</a:t>
            </a:r>
          </a:p>
        </p:txBody>
      </p:sp>
      <p:sp>
        <p:nvSpPr>
          <p:cNvPr id="35" name="CoverSlideSectionPageNumber5">
            <a:extLst>
              <a:ext uri="{FF2B5EF4-FFF2-40B4-BE49-F238E27FC236}">
                <a16:creationId xmlns:a16="http://schemas.microsoft.com/office/drawing/2014/main" id="{0F41E9C3-B143-4296-BB98-EE7D89B40393}"/>
              </a:ext>
            </a:extLst>
          </p:cNvPr>
          <p:cNvSpPr>
            <a:spLocks noGrp="1"/>
          </p:cNvSpPr>
          <p:nvPr>
            <p:ph type="body" sz="quarter" idx="19" hasCustomPrompt="1"/>
          </p:nvPr>
        </p:nvSpPr>
        <p:spPr>
          <a:xfrm>
            <a:off x="8479423" y="3100519"/>
            <a:ext cx="274595" cy="224118"/>
          </a:xfrm>
        </p:spPr>
        <p:txBody>
          <a:bodyPr>
            <a:noAutofit/>
          </a:bodyPr>
          <a:lstStyle>
            <a:lvl1pPr marL="0" indent="0" algn="r" defTabSz="403433" rtl="0" eaLnBrk="1" latinLnBrk="0" hangingPunct="1">
              <a:buNone/>
              <a:defRPr lang="en-US" sz="1235" b="1" kern="1200" dirty="0">
                <a:solidFill>
                  <a:srgbClr val="8DC63F"/>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4" name="CoverSlideSectionPageNumber4">
            <a:extLst>
              <a:ext uri="{FF2B5EF4-FFF2-40B4-BE49-F238E27FC236}">
                <a16:creationId xmlns:a16="http://schemas.microsoft.com/office/drawing/2014/main" id="{4FAECD45-1E73-4AE8-A320-A8907F64D10C}"/>
              </a:ext>
            </a:extLst>
          </p:cNvPr>
          <p:cNvSpPr>
            <a:spLocks noGrp="1"/>
          </p:cNvSpPr>
          <p:nvPr>
            <p:ph type="body" sz="quarter" idx="18" hasCustomPrompt="1"/>
          </p:nvPr>
        </p:nvSpPr>
        <p:spPr>
          <a:xfrm>
            <a:off x="8470975" y="2731466"/>
            <a:ext cx="274595" cy="224118"/>
          </a:xfrm>
        </p:spPr>
        <p:txBody>
          <a:bodyPr>
            <a:noAutofit/>
          </a:bodyPr>
          <a:lstStyle>
            <a:lvl1pPr marL="0" indent="0" algn="r" defTabSz="403433" rtl="0" eaLnBrk="1" latinLnBrk="0" hangingPunct="1">
              <a:buNone/>
              <a:defRPr lang="en-US" sz="1235" b="1" kern="1200" dirty="0">
                <a:solidFill>
                  <a:srgbClr val="8DC63F"/>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3" name="CoverSlideSectionPageNumber3">
            <a:extLst>
              <a:ext uri="{FF2B5EF4-FFF2-40B4-BE49-F238E27FC236}">
                <a16:creationId xmlns:a16="http://schemas.microsoft.com/office/drawing/2014/main" id="{4E68B722-3BEC-4E39-9259-C70B3F5E51FD}"/>
              </a:ext>
            </a:extLst>
          </p:cNvPr>
          <p:cNvSpPr>
            <a:spLocks noGrp="1"/>
          </p:cNvSpPr>
          <p:nvPr>
            <p:ph type="body" sz="quarter" idx="17" hasCustomPrompt="1"/>
          </p:nvPr>
        </p:nvSpPr>
        <p:spPr>
          <a:xfrm>
            <a:off x="8470975" y="2345703"/>
            <a:ext cx="274595" cy="224118"/>
          </a:xfrm>
        </p:spPr>
        <p:txBody>
          <a:bodyPr>
            <a:noAutofit/>
          </a:bodyPr>
          <a:lstStyle>
            <a:lvl1pPr marL="0" indent="0" algn="r" defTabSz="403433" rtl="0" eaLnBrk="1" latinLnBrk="0" hangingPunct="1">
              <a:buNone/>
              <a:defRPr lang="en-US" sz="1235" b="1" kern="1200" dirty="0">
                <a:solidFill>
                  <a:srgbClr val="8DC63F"/>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2" name="CoverSlideSectionPageNumber2">
            <a:extLst>
              <a:ext uri="{FF2B5EF4-FFF2-40B4-BE49-F238E27FC236}">
                <a16:creationId xmlns:a16="http://schemas.microsoft.com/office/drawing/2014/main" id="{6F04D663-BF07-4DC1-B4FC-B6423458FF4D}"/>
              </a:ext>
            </a:extLst>
          </p:cNvPr>
          <p:cNvSpPr>
            <a:spLocks noGrp="1"/>
          </p:cNvSpPr>
          <p:nvPr>
            <p:ph type="body" sz="quarter" idx="16" hasCustomPrompt="1"/>
          </p:nvPr>
        </p:nvSpPr>
        <p:spPr>
          <a:xfrm>
            <a:off x="8479424" y="1964669"/>
            <a:ext cx="274595" cy="224118"/>
          </a:xfrm>
        </p:spPr>
        <p:txBody>
          <a:bodyPr>
            <a:noAutofit/>
          </a:bodyPr>
          <a:lstStyle>
            <a:lvl1pPr marL="0" indent="0" algn="r" defTabSz="403433" rtl="0" eaLnBrk="1" latinLnBrk="0" hangingPunct="1">
              <a:buNone/>
              <a:defRPr lang="en-US" sz="1235" b="1" kern="1200" dirty="0">
                <a:solidFill>
                  <a:srgbClr val="8DC63F"/>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1" name="CoverSlideSectionPageNumber1">
            <a:extLst>
              <a:ext uri="{FF2B5EF4-FFF2-40B4-BE49-F238E27FC236}">
                <a16:creationId xmlns:a16="http://schemas.microsoft.com/office/drawing/2014/main" id="{B7531B40-AC00-492E-9C54-4C2B6FB3DC03}"/>
              </a:ext>
            </a:extLst>
          </p:cNvPr>
          <p:cNvSpPr>
            <a:spLocks noGrp="1"/>
          </p:cNvSpPr>
          <p:nvPr>
            <p:ph type="body" sz="quarter" idx="15" hasCustomPrompt="1"/>
          </p:nvPr>
        </p:nvSpPr>
        <p:spPr>
          <a:xfrm>
            <a:off x="8479424" y="1562214"/>
            <a:ext cx="274595" cy="224118"/>
          </a:xfrm>
        </p:spPr>
        <p:txBody>
          <a:bodyPr>
            <a:noAutofit/>
          </a:bodyPr>
          <a:lstStyle>
            <a:lvl1pPr marL="0" indent="0" algn="r" defTabSz="403433" rtl="0" eaLnBrk="1" latinLnBrk="0" hangingPunct="1">
              <a:buNone/>
              <a:defRPr lang="en-US" sz="1235" b="1" kern="1200" dirty="0">
                <a:solidFill>
                  <a:srgbClr val="8DC63F"/>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Tree>
    <p:extLst>
      <p:ext uri="{BB962C8B-B14F-4D97-AF65-F5344CB8AC3E}">
        <p14:creationId xmlns:p14="http://schemas.microsoft.com/office/powerpoint/2010/main" val="2925528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Slide w/ Image w/ Blue Headline">
    <p:spTree>
      <p:nvGrpSpPr>
        <p:cNvPr id="1" name=""/>
        <p:cNvGrpSpPr/>
        <p:nvPr/>
      </p:nvGrpSpPr>
      <p:grpSpPr>
        <a:xfrm>
          <a:off x="0" y="0"/>
          <a:ext cx="0" cy="0"/>
          <a:chOff x="0" y="0"/>
          <a:chExt cx="0" cy="0"/>
        </a:xfrm>
      </p:grpSpPr>
      <p:sp>
        <p:nvSpPr>
          <p:cNvPr id="14" name="CoverSlideImage">
            <a:extLst>
              <a:ext uri="{FF2B5EF4-FFF2-40B4-BE49-F238E27FC236}">
                <a16:creationId xmlns:a16="http://schemas.microsoft.com/office/drawing/2014/main" id="{1565D359-7EFF-415F-B429-2D6189FB51E0}"/>
              </a:ext>
            </a:extLst>
          </p:cNvPr>
          <p:cNvSpPr>
            <a:spLocks noGrp="1"/>
          </p:cNvSpPr>
          <p:nvPr>
            <p:ph type="pic" sz="quarter" idx="11" hasCustomPrompt="1"/>
          </p:nvPr>
        </p:nvSpPr>
        <p:spPr>
          <a:xfrm>
            <a:off x="0" y="1"/>
            <a:ext cx="9144000" cy="4014507"/>
          </a:xfrm>
        </p:spPr>
        <p:txBody>
          <a:bodyPr anchor="ctr">
            <a:normAutofit/>
          </a:bodyPr>
          <a:lstStyle>
            <a:lvl1pPr marL="0" indent="0" algn="ctr">
              <a:buNone/>
              <a:defRPr sz="1765" b="0"/>
            </a:lvl1pPr>
          </a:lstStyle>
          <a:p>
            <a:r>
              <a:rPr lang="en-US"/>
              <a:t>Click Here to Insert Image</a:t>
            </a:r>
          </a:p>
          <a:p>
            <a:r>
              <a:rPr lang="en-US"/>
              <a:t>(for custom images, please contact BDMC team)</a:t>
            </a:r>
          </a:p>
        </p:txBody>
      </p:sp>
      <p:sp>
        <p:nvSpPr>
          <p:cNvPr id="7" name="CoverSlideIdentityColor">
            <a:extLst>
              <a:ext uri="{FF2B5EF4-FFF2-40B4-BE49-F238E27FC236}">
                <a16:creationId xmlns:a16="http://schemas.microsoft.com/office/drawing/2014/main" id="{94C28B59-2018-4723-8A99-A97E917ADAD7}"/>
              </a:ext>
            </a:extLst>
          </p:cNvPr>
          <p:cNvSpPr/>
          <p:nvPr userDrawn="1"/>
        </p:nvSpPr>
        <p:spPr>
          <a:xfrm>
            <a:off x="0" y="313803"/>
            <a:ext cx="654116" cy="164139"/>
          </a:xfrm>
          <a:prstGeom prst="rect">
            <a:avLst/>
          </a:prstGeom>
          <a:solidFill>
            <a:srgbClr val="1D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verSlideTitleBackground2">
            <a:extLst>
              <a:ext uri="{FF2B5EF4-FFF2-40B4-BE49-F238E27FC236}">
                <a16:creationId xmlns:a16="http://schemas.microsoft.com/office/drawing/2014/main" id="{E22081CD-1C85-438A-B3CA-07DBA7213D77}"/>
              </a:ext>
            </a:extLst>
          </p:cNvPr>
          <p:cNvSpPr/>
          <p:nvPr userDrawn="1"/>
        </p:nvSpPr>
        <p:spPr>
          <a:xfrm>
            <a:off x="-1" y="3641753"/>
            <a:ext cx="1744552" cy="382870"/>
          </a:xfrm>
          <a:prstGeom prst="rect">
            <a:avLst/>
          </a:prstGeom>
          <a:solidFill>
            <a:srgbClr val="1D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CoverSlideTitleBackground">
            <a:extLst>
              <a:ext uri="{FF2B5EF4-FFF2-40B4-BE49-F238E27FC236}">
                <a16:creationId xmlns:a16="http://schemas.microsoft.com/office/drawing/2014/main" id="{60883C0B-7E7A-4796-8D0C-F9966568D168}"/>
              </a:ext>
            </a:extLst>
          </p:cNvPr>
          <p:cNvSpPr/>
          <p:nvPr userDrawn="1"/>
        </p:nvSpPr>
        <p:spPr>
          <a:xfrm>
            <a:off x="-2" y="4024623"/>
            <a:ext cx="6513392" cy="773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CoverSlideAnkuraLogoS">
            <a:extLst>
              <a:ext uri="{FF2B5EF4-FFF2-40B4-BE49-F238E27FC236}">
                <a16:creationId xmlns:a16="http://schemas.microsoft.com/office/drawing/2014/main" id="{FBE9A674-3A0D-484F-B31A-20FC1943E80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4116" y="6436891"/>
            <a:ext cx="1090435" cy="216712"/>
          </a:xfrm>
          <a:prstGeom prst="rect">
            <a:avLst/>
          </a:prstGeom>
        </p:spPr>
      </p:pic>
      <p:sp>
        <p:nvSpPr>
          <p:cNvPr id="16" name="CoverSlideText">
            <a:extLst>
              <a:ext uri="{FF2B5EF4-FFF2-40B4-BE49-F238E27FC236}">
                <a16:creationId xmlns:a16="http://schemas.microsoft.com/office/drawing/2014/main" id="{9551150C-3F15-45B7-9768-62AB70C89BF5}"/>
              </a:ext>
            </a:extLst>
          </p:cNvPr>
          <p:cNvSpPr>
            <a:spLocks noGrp="1"/>
          </p:cNvSpPr>
          <p:nvPr>
            <p:ph type="body" sz="quarter" idx="10" hasCustomPrompt="1"/>
          </p:nvPr>
        </p:nvSpPr>
        <p:spPr>
          <a:xfrm>
            <a:off x="326396" y="4163235"/>
            <a:ext cx="4130429" cy="486056"/>
          </a:xfrm>
        </p:spPr>
        <p:txBody>
          <a:bodyPr/>
          <a:lstStyle>
            <a:lvl1pPr marL="0" indent="0">
              <a:buNone/>
              <a:defRPr lang="en-US" sz="2294"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Sub-headline</a:t>
            </a:r>
          </a:p>
        </p:txBody>
      </p:sp>
      <p:sp>
        <p:nvSpPr>
          <p:cNvPr id="18" name="CoverSlideHeadline">
            <a:extLst>
              <a:ext uri="{FF2B5EF4-FFF2-40B4-BE49-F238E27FC236}">
                <a16:creationId xmlns:a16="http://schemas.microsoft.com/office/drawing/2014/main" id="{A35271AE-6622-4999-8891-2EDAE6DD44C8}"/>
              </a:ext>
            </a:extLst>
          </p:cNvPr>
          <p:cNvSpPr>
            <a:spLocks noGrp="1"/>
          </p:cNvSpPr>
          <p:nvPr>
            <p:ph type="body" sz="quarter" idx="12" hasCustomPrompt="1"/>
          </p:nvPr>
        </p:nvSpPr>
        <p:spPr>
          <a:xfrm>
            <a:off x="338620" y="3689557"/>
            <a:ext cx="1237932" cy="283354"/>
          </a:xfrm>
        </p:spPr>
        <p:txBody>
          <a:bodyPr>
            <a:normAutofit/>
          </a:bodyPr>
          <a:lstStyle>
            <a:lvl1pPr marL="0" indent="0">
              <a:buNone/>
              <a:defRPr lang="en-US" sz="1588"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HEADLINE</a:t>
            </a:r>
          </a:p>
        </p:txBody>
      </p:sp>
    </p:spTree>
    <p:extLst>
      <p:ext uri="{BB962C8B-B14F-4D97-AF65-F5344CB8AC3E}">
        <p14:creationId xmlns:p14="http://schemas.microsoft.com/office/powerpoint/2010/main" val="664018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Divider Slide w/ Image no Blue Headline">
    <p:spTree>
      <p:nvGrpSpPr>
        <p:cNvPr id="1" name=""/>
        <p:cNvGrpSpPr/>
        <p:nvPr/>
      </p:nvGrpSpPr>
      <p:grpSpPr>
        <a:xfrm>
          <a:off x="0" y="0"/>
          <a:ext cx="0" cy="0"/>
          <a:chOff x="0" y="0"/>
          <a:chExt cx="0" cy="0"/>
        </a:xfrm>
      </p:grpSpPr>
      <p:sp>
        <p:nvSpPr>
          <p:cNvPr id="14" name="CoverSlideImage">
            <a:extLst>
              <a:ext uri="{FF2B5EF4-FFF2-40B4-BE49-F238E27FC236}">
                <a16:creationId xmlns:a16="http://schemas.microsoft.com/office/drawing/2014/main" id="{1565D359-7EFF-415F-B429-2D6189FB51E0}"/>
              </a:ext>
            </a:extLst>
          </p:cNvPr>
          <p:cNvSpPr>
            <a:spLocks noGrp="1"/>
          </p:cNvSpPr>
          <p:nvPr>
            <p:ph type="pic" sz="quarter" idx="11" hasCustomPrompt="1"/>
          </p:nvPr>
        </p:nvSpPr>
        <p:spPr>
          <a:xfrm>
            <a:off x="0" y="1"/>
            <a:ext cx="9144000" cy="4014507"/>
          </a:xfrm>
        </p:spPr>
        <p:txBody>
          <a:bodyPr anchor="ctr">
            <a:normAutofit/>
          </a:bodyPr>
          <a:lstStyle>
            <a:lvl1pPr marL="0" indent="0" algn="ctr">
              <a:buNone/>
              <a:defRPr sz="1765" b="0"/>
            </a:lvl1pPr>
          </a:lstStyle>
          <a:p>
            <a:r>
              <a:rPr lang="en-US"/>
              <a:t>Click Here to Insert Image</a:t>
            </a:r>
          </a:p>
          <a:p>
            <a:r>
              <a:rPr lang="en-US"/>
              <a:t>(for custom images, please contact BDMC team)</a:t>
            </a:r>
          </a:p>
        </p:txBody>
      </p:sp>
      <p:sp>
        <p:nvSpPr>
          <p:cNvPr id="7" name="CoverSlideIdentityColor">
            <a:extLst>
              <a:ext uri="{FF2B5EF4-FFF2-40B4-BE49-F238E27FC236}">
                <a16:creationId xmlns:a16="http://schemas.microsoft.com/office/drawing/2014/main" id="{94C28B59-2018-4723-8A99-A97E917ADAD7}"/>
              </a:ext>
            </a:extLst>
          </p:cNvPr>
          <p:cNvSpPr/>
          <p:nvPr userDrawn="1"/>
        </p:nvSpPr>
        <p:spPr>
          <a:xfrm>
            <a:off x="0" y="313803"/>
            <a:ext cx="654116" cy="164139"/>
          </a:xfrm>
          <a:prstGeom prst="rect">
            <a:avLst/>
          </a:prstGeom>
          <a:solidFill>
            <a:srgbClr val="1D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CoverSlideTitleBackground">
            <a:extLst>
              <a:ext uri="{FF2B5EF4-FFF2-40B4-BE49-F238E27FC236}">
                <a16:creationId xmlns:a16="http://schemas.microsoft.com/office/drawing/2014/main" id="{60883C0B-7E7A-4796-8D0C-F9966568D168}"/>
              </a:ext>
            </a:extLst>
          </p:cNvPr>
          <p:cNvSpPr/>
          <p:nvPr userDrawn="1"/>
        </p:nvSpPr>
        <p:spPr>
          <a:xfrm>
            <a:off x="-2" y="4024623"/>
            <a:ext cx="6513392" cy="773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CoverSlideAnkuraLogoS">
            <a:extLst>
              <a:ext uri="{FF2B5EF4-FFF2-40B4-BE49-F238E27FC236}">
                <a16:creationId xmlns:a16="http://schemas.microsoft.com/office/drawing/2014/main" id="{FBE9A674-3A0D-484F-B31A-20FC1943E80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4116" y="6436891"/>
            <a:ext cx="1090435" cy="216712"/>
          </a:xfrm>
          <a:prstGeom prst="rect">
            <a:avLst/>
          </a:prstGeom>
        </p:spPr>
      </p:pic>
      <p:sp>
        <p:nvSpPr>
          <p:cNvPr id="16" name="CoverSlideText">
            <a:extLst>
              <a:ext uri="{FF2B5EF4-FFF2-40B4-BE49-F238E27FC236}">
                <a16:creationId xmlns:a16="http://schemas.microsoft.com/office/drawing/2014/main" id="{9551150C-3F15-45B7-9768-62AB70C89BF5}"/>
              </a:ext>
            </a:extLst>
          </p:cNvPr>
          <p:cNvSpPr>
            <a:spLocks noGrp="1"/>
          </p:cNvSpPr>
          <p:nvPr>
            <p:ph type="body" sz="quarter" idx="10" hasCustomPrompt="1"/>
          </p:nvPr>
        </p:nvSpPr>
        <p:spPr>
          <a:xfrm>
            <a:off x="326396" y="4163235"/>
            <a:ext cx="4130429" cy="486056"/>
          </a:xfrm>
        </p:spPr>
        <p:txBody>
          <a:bodyPr/>
          <a:lstStyle>
            <a:lvl1pPr marL="0" indent="0">
              <a:buNone/>
              <a:defRPr lang="en-US" sz="2294"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Sub-headline</a:t>
            </a:r>
          </a:p>
        </p:txBody>
      </p:sp>
    </p:spTree>
    <p:extLst>
      <p:ext uri="{BB962C8B-B14F-4D97-AF65-F5344CB8AC3E}">
        <p14:creationId xmlns:p14="http://schemas.microsoft.com/office/powerpoint/2010/main" val="4080625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Slide no Image - Blue">
    <p:spTree>
      <p:nvGrpSpPr>
        <p:cNvPr id="1" name=""/>
        <p:cNvGrpSpPr/>
        <p:nvPr/>
      </p:nvGrpSpPr>
      <p:grpSpPr>
        <a:xfrm>
          <a:off x="0" y="0"/>
          <a:ext cx="0" cy="0"/>
          <a:chOff x="0" y="0"/>
          <a:chExt cx="0" cy="0"/>
        </a:xfrm>
      </p:grpSpPr>
      <p:sp>
        <p:nvSpPr>
          <p:cNvPr id="4" name="CoverSlideIdentityColor">
            <a:extLst>
              <a:ext uri="{FF2B5EF4-FFF2-40B4-BE49-F238E27FC236}">
                <a16:creationId xmlns:a16="http://schemas.microsoft.com/office/drawing/2014/main" id="{448A8706-BC5F-42C1-918B-1EC9F2FBB5CA}"/>
              </a:ext>
            </a:extLst>
          </p:cNvPr>
          <p:cNvSpPr/>
          <p:nvPr userDrawn="1"/>
        </p:nvSpPr>
        <p:spPr>
          <a:xfrm>
            <a:off x="0" y="313803"/>
            <a:ext cx="654116" cy="164139"/>
          </a:xfrm>
          <a:prstGeom prst="rect">
            <a:avLst/>
          </a:prstGeom>
          <a:solidFill>
            <a:srgbClr val="1D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verSlideAnkuraLogoS">
            <a:extLst>
              <a:ext uri="{FF2B5EF4-FFF2-40B4-BE49-F238E27FC236}">
                <a16:creationId xmlns:a16="http://schemas.microsoft.com/office/drawing/2014/main" id="{FFA8365D-EB8C-4D1A-876D-967D2F5576C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4116" y="6436891"/>
            <a:ext cx="1090435" cy="216712"/>
          </a:xfrm>
          <a:prstGeom prst="rect">
            <a:avLst/>
          </a:prstGeom>
        </p:spPr>
      </p:pic>
      <p:cxnSp>
        <p:nvCxnSpPr>
          <p:cNvPr id="7" name="CoverSlideSectionLine2">
            <a:extLst>
              <a:ext uri="{FF2B5EF4-FFF2-40B4-BE49-F238E27FC236}">
                <a16:creationId xmlns:a16="http://schemas.microsoft.com/office/drawing/2014/main" id="{E9C1165E-CE3B-4BD8-9762-AEB7BD99BAAC}"/>
              </a:ext>
            </a:extLst>
          </p:cNvPr>
          <p:cNvCxnSpPr>
            <a:cxnSpLocks/>
          </p:cNvCxnSpPr>
          <p:nvPr userDrawn="1"/>
        </p:nvCxnSpPr>
        <p:spPr>
          <a:xfrm>
            <a:off x="654115" y="3726885"/>
            <a:ext cx="80999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 name="CoverSlideSectionLine1">
            <a:extLst>
              <a:ext uri="{FF2B5EF4-FFF2-40B4-BE49-F238E27FC236}">
                <a16:creationId xmlns:a16="http://schemas.microsoft.com/office/drawing/2014/main" id="{65F8DEA5-2315-4AB4-BB41-9AB76F216730}"/>
              </a:ext>
            </a:extLst>
          </p:cNvPr>
          <p:cNvCxnSpPr>
            <a:cxnSpLocks/>
          </p:cNvCxnSpPr>
          <p:nvPr userDrawn="1"/>
        </p:nvCxnSpPr>
        <p:spPr>
          <a:xfrm>
            <a:off x="654115" y="3726885"/>
            <a:ext cx="80999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9" name="CoverSlideIdentityColor2">
            <a:extLst>
              <a:ext uri="{FF2B5EF4-FFF2-40B4-BE49-F238E27FC236}">
                <a16:creationId xmlns:a16="http://schemas.microsoft.com/office/drawing/2014/main" id="{19FCFDBE-DC53-4A8E-BE63-7DC90B4B6EE1}"/>
              </a:ext>
            </a:extLst>
          </p:cNvPr>
          <p:cNvSpPr/>
          <p:nvPr userDrawn="1"/>
        </p:nvSpPr>
        <p:spPr>
          <a:xfrm>
            <a:off x="6811818" y="3726887"/>
            <a:ext cx="1987409" cy="107931"/>
          </a:xfrm>
          <a:prstGeom prst="rect">
            <a:avLst/>
          </a:prstGeom>
          <a:solidFill>
            <a:srgbClr val="1D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verSlideSectionTitle">
            <a:extLst>
              <a:ext uri="{FF2B5EF4-FFF2-40B4-BE49-F238E27FC236}">
                <a16:creationId xmlns:a16="http://schemas.microsoft.com/office/drawing/2014/main" id="{5EDA726E-EFAD-4949-9229-7B07DD1CDFDE}"/>
              </a:ext>
            </a:extLst>
          </p:cNvPr>
          <p:cNvSpPr>
            <a:spLocks noGrp="1"/>
          </p:cNvSpPr>
          <p:nvPr>
            <p:ph type="body" sz="quarter" idx="10" hasCustomPrompt="1"/>
          </p:nvPr>
        </p:nvSpPr>
        <p:spPr>
          <a:xfrm>
            <a:off x="654115" y="3229232"/>
            <a:ext cx="3640782" cy="486056"/>
          </a:xfrm>
        </p:spPr>
        <p:txBody>
          <a:bodyPr>
            <a:normAutofit/>
          </a:bodyPr>
          <a:lstStyle>
            <a:lvl1pPr marL="0" indent="0">
              <a:buNone/>
              <a:defRPr lang="en-US" sz="2824" kern="12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SECTION HEADLINE</a:t>
            </a:r>
          </a:p>
        </p:txBody>
      </p:sp>
    </p:spTree>
    <p:extLst>
      <p:ext uri="{BB962C8B-B14F-4D97-AF65-F5344CB8AC3E}">
        <p14:creationId xmlns:p14="http://schemas.microsoft.com/office/powerpoint/2010/main" val="3999876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ivider Slider no Image w/ subtitle- Blue">
    <p:spTree>
      <p:nvGrpSpPr>
        <p:cNvPr id="1" name=""/>
        <p:cNvGrpSpPr/>
        <p:nvPr/>
      </p:nvGrpSpPr>
      <p:grpSpPr>
        <a:xfrm>
          <a:off x="0" y="0"/>
          <a:ext cx="0" cy="0"/>
          <a:chOff x="0" y="0"/>
          <a:chExt cx="0" cy="0"/>
        </a:xfrm>
      </p:grpSpPr>
      <p:sp>
        <p:nvSpPr>
          <p:cNvPr id="4" name="CoverSlideIdentityColor">
            <a:extLst>
              <a:ext uri="{FF2B5EF4-FFF2-40B4-BE49-F238E27FC236}">
                <a16:creationId xmlns:a16="http://schemas.microsoft.com/office/drawing/2014/main" id="{448A8706-BC5F-42C1-918B-1EC9F2FBB5CA}"/>
              </a:ext>
            </a:extLst>
          </p:cNvPr>
          <p:cNvSpPr/>
          <p:nvPr userDrawn="1"/>
        </p:nvSpPr>
        <p:spPr>
          <a:xfrm>
            <a:off x="0" y="313803"/>
            <a:ext cx="654116" cy="164139"/>
          </a:xfrm>
          <a:prstGeom prst="rect">
            <a:avLst/>
          </a:prstGeom>
          <a:solidFill>
            <a:srgbClr val="1D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verSlideAnkuraLogoS">
            <a:extLst>
              <a:ext uri="{FF2B5EF4-FFF2-40B4-BE49-F238E27FC236}">
                <a16:creationId xmlns:a16="http://schemas.microsoft.com/office/drawing/2014/main" id="{FFA8365D-EB8C-4D1A-876D-967D2F5576C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4116" y="6436891"/>
            <a:ext cx="1090435" cy="216712"/>
          </a:xfrm>
          <a:prstGeom prst="rect">
            <a:avLst/>
          </a:prstGeom>
        </p:spPr>
      </p:pic>
      <p:cxnSp>
        <p:nvCxnSpPr>
          <p:cNvPr id="7" name="CoverSlideSectionLine2">
            <a:extLst>
              <a:ext uri="{FF2B5EF4-FFF2-40B4-BE49-F238E27FC236}">
                <a16:creationId xmlns:a16="http://schemas.microsoft.com/office/drawing/2014/main" id="{E9C1165E-CE3B-4BD8-9762-AEB7BD99BAAC}"/>
              </a:ext>
            </a:extLst>
          </p:cNvPr>
          <p:cNvCxnSpPr>
            <a:cxnSpLocks/>
          </p:cNvCxnSpPr>
          <p:nvPr userDrawn="1"/>
        </p:nvCxnSpPr>
        <p:spPr>
          <a:xfrm>
            <a:off x="654115" y="3726885"/>
            <a:ext cx="80999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 name="CoverSlideSectionLine1">
            <a:extLst>
              <a:ext uri="{FF2B5EF4-FFF2-40B4-BE49-F238E27FC236}">
                <a16:creationId xmlns:a16="http://schemas.microsoft.com/office/drawing/2014/main" id="{65F8DEA5-2315-4AB4-BB41-9AB76F216730}"/>
              </a:ext>
            </a:extLst>
          </p:cNvPr>
          <p:cNvCxnSpPr>
            <a:cxnSpLocks/>
          </p:cNvCxnSpPr>
          <p:nvPr userDrawn="1"/>
        </p:nvCxnSpPr>
        <p:spPr>
          <a:xfrm>
            <a:off x="654115" y="3726885"/>
            <a:ext cx="80999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9" name="CoverSlideIdentityColor2">
            <a:extLst>
              <a:ext uri="{FF2B5EF4-FFF2-40B4-BE49-F238E27FC236}">
                <a16:creationId xmlns:a16="http://schemas.microsoft.com/office/drawing/2014/main" id="{19FCFDBE-DC53-4A8E-BE63-7DC90B4B6EE1}"/>
              </a:ext>
            </a:extLst>
          </p:cNvPr>
          <p:cNvSpPr/>
          <p:nvPr userDrawn="1"/>
        </p:nvSpPr>
        <p:spPr>
          <a:xfrm>
            <a:off x="6811818" y="3726887"/>
            <a:ext cx="1987409" cy="107931"/>
          </a:xfrm>
          <a:prstGeom prst="rect">
            <a:avLst/>
          </a:prstGeom>
          <a:solidFill>
            <a:srgbClr val="1D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verSlideSectionTitle">
            <a:extLst>
              <a:ext uri="{FF2B5EF4-FFF2-40B4-BE49-F238E27FC236}">
                <a16:creationId xmlns:a16="http://schemas.microsoft.com/office/drawing/2014/main" id="{5EDA726E-EFAD-4949-9229-7B07DD1CDFDE}"/>
              </a:ext>
            </a:extLst>
          </p:cNvPr>
          <p:cNvSpPr>
            <a:spLocks noGrp="1"/>
          </p:cNvSpPr>
          <p:nvPr>
            <p:ph type="body" sz="quarter" idx="10" hasCustomPrompt="1"/>
          </p:nvPr>
        </p:nvSpPr>
        <p:spPr>
          <a:xfrm>
            <a:off x="654115" y="3229232"/>
            <a:ext cx="3640782" cy="486056"/>
          </a:xfrm>
        </p:spPr>
        <p:txBody>
          <a:bodyPr>
            <a:normAutofit/>
          </a:bodyPr>
          <a:lstStyle>
            <a:lvl1pPr marL="0" indent="0">
              <a:buNone/>
              <a:defRPr lang="en-US" sz="2824" kern="12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SECTION HEADLINE</a:t>
            </a:r>
          </a:p>
        </p:txBody>
      </p:sp>
      <p:sp>
        <p:nvSpPr>
          <p:cNvPr id="3" name="CoverSlideSectionSubtitle">
            <a:extLst>
              <a:ext uri="{FF2B5EF4-FFF2-40B4-BE49-F238E27FC236}">
                <a16:creationId xmlns:a16="http://schemas.microsoft.com/office/drawing/2014/main" id="{BB3AF254-9442-4B37-80BB-2C2F7FE02FB6}"/>
              </a:ext>
            </a:extLst>
          </p:cNvPr>
          <p:cNvSpPr>
            <a:spLocks noGrp="1"/>
          </p:cNvSpPr>
          <p:nvPr>
            <p:ph type="body" sz="quarter" idx="11" hasCustomPrompt="1"/>
          </p:nvPr>
        </p:nvSpPr>
        <p:spPr>
          <a:xfrm>
            <a:off x="653762" y="3839028"/>
            <a:ext cx="6054147" cy="640136"/>
          </a:xfrm>
        </p:spPr>
        <p:txBody>
          <a:bodyPr>
            <a:normAutofit/>
          </a:bodyPr>
          <a:lstStyle>
            <a:lvl1pPr marL="0" indent="0">
              <a:buNone/>
              <a:defRPr sz="2118">
                <a:solidFill>
                  <a:srgbClr val="1D75BC"/>
                </a:solidFill>
              </a:defRPr>
            </a:lvl1pPr>
          </a:lstStyle>
          <a:p>
            <a:pPr lvl="0"/>
            <a:r>
              <a:rPr lang="en-US"/>
              <a:t>Section Sub-Headline</a:t>
            </a:r>
          </a:p>
        </p:txBody>
      </p:sp>
    </p:spTree>
    <p:extLst>
      <p:ext uri="{BB962C8B-B14F-4D97-AF65-F5344CB8AC3E}">
        <p14:creationId xmlns:p14="http://schemas.microsoft.com/office/powerpoint/2010/main" val="424636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TextBox"/>
          <p:cNvSpPr>
            <a:spLocks noGrp="1"/>
          </p:cNvSpPr>
          <p:nvPr>
            <p:ph type="title"/>
          </p:nvPr>
        </p:nvSpPr>
        <p:spPr>
          <a:xfrm>
            <a:off x="628650" y="365127"/>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Box"/>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SlideNumberWithColorBackground">
            <a:extLst>
              <a:ext uri="{FF2B5EF4-FFF2-40B4-BE49-F238E27FC236}">
                <a16:creationId xmlns:a16="http://schemas.microsoft.com/office/drawing/2014/main" id="{56DCCC2E-162F-4155-8A55-5E67FD1E9AD2}"/>
              </a:ext>
            </a:extLst>
          </p:cNvPr>
          <p:cNvSpPr txBox="1">
            <a:spLocks/>
          </p:cNvSpPr>
          <p:nvPr userDrawn="1"/>
        </p:nvSpPr>
        <p:spPr>
          <a:xfrm>
            <a:off x="8759701" y="6433698"/>
            <a:ext cx="384299" cy="214546"/>
          </a:xfrm>
          <a:prstGeom prst="rect">
            <a:avLst/>
          </a:prstGeom>
          <a:solidFill>
            <a:srgbClr val="1D75BC"/>
          </a:solidFill>
          <a:ln>
            <a:noFill/>
          </a:ln>
        </p:spPr>
        <p:txBody>
          <a:bodyPr wrap="square" rtlCol="0">
            <a:spAutoFit/>
          </a:bodyPr>
          <a:lstStyle>
            <a:defPPr>
              <a:defRPr lang="en-US"/>
            </a:defPPr>
            <a:lvl1pPr marL="0" algn="l" defTabSz="457200" rtl="0" eaLnBrk="1" latinLnBrk="0" hangingPunct="1">
              <a:defRPr lang="en-US" sz="900" kern="1200" smtClean="0">
                <a:solidFill>
                  <a:schemeClr val="bg1"/>
                </a:solidFill>
                <a:latin typeface="Copperplate Gothic Light" panose="020E05070202060204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03433" rtl="0" eaLnBrk="1" fontAlgn="auto" latinLnBrk="0" hangingPunct="1">
              <a:lnSpc>
                <a:spcPct val="100000"/>
              </a:lnSpc>
              <a:spcBef>
                <a:spcPts val="0"/>
              </a:spcBef>
              <a:spcAft>
                <a:spcPts val="0"/>
              </a:spcAft>
              <a:buClrTx/>
              <a:buSzTx/>
              <a:buFontTx/>
              <a:buNone/>
              <a:tabLst/>
              <a:defRPr/>
            </a:pPr>
            <a:fld id="{8D3BFDC2-7A19-4597-8197-4D47C105B45A}" type="slidenum">
              <a:rPr kumimoji="0" lang="en-US" sz="794" b="0" i="0" u="none" strike="noStrike" kern="1200" cap="none" spc="0" normalizeH="0" baseline="0" noProof="0" smtClean="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pPr marL="0" marR="0" lvl="0" indent="0" algn="l" defTabSz="403433" rtl="0" eaLnBrk="1" fontAlgn="auto" latinLnBrk="0" hangingPunct="1">
                <a:lnSpc>
                  <a:spcPct val="100000"/>
                </a:lnSpc>
                <a:spcBef>
                  <a:spcPts val="0"/>
                </a:spcBef>
                <a:spcAft>
                  <a:spcPts val="0"/>
                </a:spcAft>
                <a:buClrTx/>
                <a:buSzTx/>
                <a:buFontTx/>
                <a:buNone/>
                <a:tabLst/>
                <a:defRPr/>
              </a:pPr>
              <a:t>‹#›</a:t>
            </a:fld>
            <a:endParaRPr kumimoji="0" lang="en-US" sz="794"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00983514"/>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 id="2147483749" r:id="rId21"/>
    <p:sldLayoutId id="2147483750" r:id="rId22"/>
    <p:sldLayoutId id="2147483751" r:id="rId23"/>
    <p:sldLayoutId id="2147483752" r:id="rId24"/>
    <p:sldLayoutId id="2147483753" r:id="rId25"/>
    <p:sldLayoutId id="2147483831" r:id="rId26"/>
  </p:sldLayoutIdLst>
  <p:hf sldNum="0" hdr="0" ftr="0" dt="0"/>
  <p:txStyles>
    <p:titleStyle>
      <a:lvl1pPr algn="l" defTabSz="887553" rtl="0" eaLnBrk="1" latinLnBrk="0" hangingPunct="1">
        <a:lnSpc>
          <a:spcPct val="90000"/>
        </a:lnSpc>
        <a:spcBef>
          <a:spcPct val="0"/>
        </a:spcBef>
        <a:buNone/>
        <a:defRPr sz="4271"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1888" indent="-221888" algn="l" defTabSz="887553" rtl="0" eaLnBrk="1" latinLnBrk="0" hangingPunct="1">
        <a:lnSpc>
          <a:spcPct val="90000"/>
        </a:lnSpc>
        <a:spcBef>
          <a:spcPts val="971"/>
        </a:spcBef>
        <a:buFont typeface="Arial" panose="020B0604020202020204" pitchFamily="34" charset="0"/>
        <a:buChar char="•"/>
        <a:defRPr sz="2718"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vl2pPr marL="665665" indent="-221888" algn="l" defTabSz="887553" rtl="0" eaLnBrk="1" latinLnBrk="0" hangingPunct="1">
        <a:lnSpc>
          <a:spcPct val="90000"/>
        </a:lnSpc>
        <a:spcBef>
          <a:spcPts val="485"/>
        </a:spcBef>
        <a:buFont typeface="Arial" panose="020B0604020202020204" pitchFamily="34" charset="0"/>
        <a:buChar char="•"/>
        <a:defRPr sz="233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2pPr>
      <a:lvl3pPr marL="1109442" indent="-221888" algn="l" defTabSz="887553" rtl="0" eaLnBrk="1" latinLnBrk="0" hangingPunct="1">
        <a:lnSpc>
          <a:spcPct val="90000"/>
        </a:lnSpc>
        <a:spcBef>
          <a:spcPts val="485"/>
        </a:spcBef>
        <a:buFont typeface="Arial" panose="020B0604020202020204" pitchFamily="34" charset="0"/>
        <a:buChar char="•"/>
        <a:defRPr sz="1941"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3pPr>
      <a:lvl4pPr marL="1553218"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4pPr>
      <a:lvl5pPr marL="1996995"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5pPr>
      <a:lvl6pPr marL="244077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6pPr>
      <a:lvl7pPr marL="2884548"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7pPr>
      <a:lvl8pPr marL="3328325"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8pPr>
      <a:lvl9pPr marL="377210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9pPr>
    </p:bodyStyle>
    <p:otherStyle>
      <a:defPPr>
        <a:defRPr lang="en-US"/>
      </a:defPPr>
      <a:lvl1pPr marL="0" algn="l" defTabSz="887553" rtl="0" eaLnBrk="1" latinLnBrk="0" hangingPunct="1">
        <a:defRPr sz="1747" kern="1200">
          <a:solidFill>
            <a:schemeClr val="tx1"/>
          </a:solidFill>
          <a:latin typeface="+mn-lt"/>
          <a:ea typeface="+mn-ea"/>
          <a:cs typeface="+mn-cs"/>
        </a:defRPr>
      </a:lvl1pPr>
      <a:lvl2pPr marL="443777" algn="l" defTabSz="887553" rtl="0" eaLnBrk="1" latinLnBrk="0" hangingPunct="1">
        <a:defRPr sz="1747" kern="1200">
          <a:solidFill>
            <a:schemeClr val="tx1"/>
          </a:solidFill>
          <a:latin typeface="+mn-lt"/>
          <a:ea typeface="+mn-ea"/>
          <a:cs typeface="+mn-cs"/>
        </a:defRPr>
      </a:lvl2pPr>
      <a:lvl3pPr marL="887553" algn="l" defTabSz="887553" rtl="0" eaLnBrk="1" latinLnBrk="0" hangingPunct="1">
        <a:defRPr sz="1747" kern="1200">
          <a:solidFill>
            <a:schemeClr val="tx1"/>
          </a:solidFill>
          <a:latin typeface="+mn-lt"/>
          <a:ea typeface="+mn-ea"/>
          <a:cs typeface="+mn-cs"/>
        </a:defRPr>
      </a:lvl3pPr>
      <a:lvl4pPr marL="1331330" algn="l" defTabSz="887553" rtl="0" eaLnBrk="1" latinLnBrk="0" hangingPunct="1">
        <a:defRPr sz="1747" kern="1200">
          <a:solidFill>
            <a:schemeClr val="tx1"/>
          </a:solidFill>
          <a:latin typeface="+mn-lt"/>
          <a:ea typeface="+mn-ea"/>
          <a:cs typeface="+mn-cs"/>
        </a:defRPr>
      </a:lvl4pPr>
      <a:lvl5pPr marL="1775106" algn="l" defTabSz="887553" rtl="0" eaLnBrk="1" latinLnBrk="0" hangingPunct="1">
        <a:defRPr sz="1747" kern="1200">
          <a:solidFill>
            <a:schemeClr val="tx1"/>
          </a:solidFill>
          <a:latin typeface="+mn-lt"/>
          <a:ea typeface="+mn-ea"/>
          <a:cs typeface="+mn-cs"/>
        </a:defRPr>
      </a:lvl5pPr>
      <a:lvl6pPr marL="2218883" algn="l" defTabSz="887553" rtl="0" eaLnBrk="1" latinLnBrk="0" hangingPunct="1">
        <a:defRPr sz="1747" kern="1200">
          <a:solidFill>
            <a:schemeClr val="tx1"/>
          </a:solidFill>
          <a:latin typeface="+mn-lt"/>
          <a:ea typeface="+mn-ea"/>
          <a:cs typeface="+mn-cs"/>
        </a:defRPr>
      </a:lvl6pPr>
      <a:lvl7pPr marL="2662660" algn="l" defTabSz="887553" rtl="0" eaLnBrk="1" latinLnBrk="0" hangingPunct="1">
        <a:defRPr sz="1747" kern="1200">
          <a:solidFill>
            <a:schemeClr val="tx1"/>
          </a:solidFill>
          <a:latin typeface="+mn-lt"/>
          <a:ea typeface="+mn-ea"/>
          <a:cs typeface="+mn-cs"/>
        </a:defRPr>
      </a:lvl7pPr>
      <a:lvl8pPr marL="3106436" algn="l" defTabSz="887553" rtl="0" eaLnBrk="1" latinLnBrk="0" hangingPunct="1">
        <a:defRPr sz="1747" kern="1200">
          <a:solidFill>
            <a:schemeClr val="tx1"/>
          </a:solidFill>
          <a:latin typeface="+mn-lt"/>
          <a:ea typeface="+mn-ea"/>
          <a:cs typeface="+mn-cs"/>
        </a:defRPr>
      </a:lvl8pPr>
      <a:lvl9pPr marL="3550213" algn="l" defTabSz="887553" rtl="0" eaLnBrk="1" latinLnBrk="0" hangingPunct="1">
        <a:defRPr sz="174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png"/><Relationship Id="rId1" Type="http://schemas.openxmlformats.org/officeDocument/2006/relationships/slideLayout" Target="../slideLayouts/slideLayout2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6.png"/><Relationship Id="rId1" Type="http://schemas.openxmlformats.org/officeDocument/2006/relationships/slideLayout" Target="../slideLayouts/slideLayout2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6.png"/><Relationship Id="rId1" Type="http://schemas.openxmlformats.org/officeDocument/2006/relationships/slideLayout" Target="../slideLayouts/slideLayout2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3.png"/><Relationship Id="rId7" Type="http://schemas.openxmlformats.org/officeDocument/2006/relationships/diagramColors" Target="../diagrams/colors4.xml"/><Relationship Id="rId2" Type="http://schemas.openxmlformats.org/officeDocument/2006/relationships/image" Target="../media/image6.png"/><Relationship Id="rId1" Type="http://schemas.openxmlformats.org/officeDocument/2006/relationships/slideLayout" Target="../slideLayouts/slideLayout26.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6.png"/><Relationship Id="rId1" Type="http://schemas.openxmlformats.org/officeDocument/2006/relationships/slideLayout" Target="../slideLayouts/slideLayout2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hyperlink" Target="http://www.gss.norc.org/" TargetMode="External"/><Relationship Id="rId2" Type="http://schemas.openxmlformats.org/officeDocument/2006/relationships/image" Target="../media/image6.png"/><Relationship Id="rId1" Type="http://schemas.openxmlformats.org/officeDocument/2006/relationships/slideLayout" Target="../slideLayouts/slideLayout26.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6.xml"/><Relationship Id="rId4" Type="http://schemas.openxmlformats.org/officeDocument/2006/relationships/hyperlink" Target="https://theconversation.com/three-graphs-that-show-a-global-slowdown-in-covid-19-deaths-135756"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6.xml"/><Relationship Id="rId4" Type="http://schemas.openxmlformats.org/officeDocument/2006/relationships/hyperlink" Target="https://theconversation.com/three-graphs-that-show-a-global-slowdown-in-covid-19-deaths-135756"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6.xml"/><Relationship Id="rId4" Type="http://schemas.openxmlformats.org/officeDocument/2006/relationships/hyperlink" Target="https://theconversation.com/three-graphs-that-show-a-global-slowdown-in-covid-19-deaths-135756" TargetMode="Externa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6.png"/><Relationship Id="rId1" Type="http://schemas.openxmlformats.org/officeDocument/2006/relationships/slideLayout" Target="../slideLayouts/slideLayout2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png"/><Relationship Id="rId1" Type="http://schemas.openxmlformats.org/officeDocument/2006/relationships/slideLayout" Target="../slideLayouts/slideLayout26.xml"/><Relationship Id="rId4" Type="http://schemas.openxmlformats.org/officeDocument/2006/relationships/image" Target="../media/image27.png"/></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png"/><Relationship Id="rId1" Type="http://schemas.openxmlformats.org/officeDocument/2006/relationships/slideLayout" Target="../slideLayouts/slideLayout26.xml"/><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1.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6.png"/><Relationship Id="rId1" Type="http://schemas.openxmlformats.org/officeDocument/2006/relationships/slideLayout" Target="../slideLayouts/slideLayout26.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624922-690C-42DF-B58F-6762AAAAC7FC}"/>
              </a:ext>
            </a:extLst>
          </p:cNvPr>
          <p:cNvSpPr>
            <a:spLocks noGrp="1"/>
          </p:cNvSpPr>
          <p:nvPr>
            <p:ph type="body" sz="quarter" idx="10"/>
          </p:nvPr>
        </p:nvSpPr>
        <p:spPr/>
        <p:txBody>
          <a:bodyPr>
            <a:normAutofit/>
          </a:bodyPr>
          <a:lstStyle/>
          <a:p>
            <a:r>
              <a:rPr lang="en-US" dirty="0"/>
              <a:t>Data Visualizations</a:t>
            </a:r>
          </a:p>
        </p:txBody>
      </p:sp>
      <p:sp>
        <p:nvSpPr>
          <p:cNvPr id="3" name="Text Placeholder 1">
            <a:extLst>
              <a:ext uri="{FF2B5EF4-FFF2-40B4-BE49-F238E27FC236}">
                <a16:creationId xmlns:a16="http://schemas.microsoft.com/office/drawing/2014/main" id="{E991A074-C642-49EB-9CCC-E39C7E73DA41}"/>
              </a:ext>
            </a:extLst>
          </p:cNvPr>
          <p:cNvSpPr txBox="1">
            <a:spLocks/>
          </p:cNvSpPr>
          <p:nvPr/>
        </p:nvSpPr>
        <p:spPr>
          <a:xfrm>
            <a:off x="389401" y="4681426"/>
            <a:ext cx="4182599" cy="343400"/>
          </a:xfrm>
          <a:prstGeom prst="rect">
            <a:avLst/>
          </a:prstGeom>
        </p:spPr>
        <p:txBody>
          <a:bodyPr/>
          <a:lstStyle>
            <a:lvl1pPr marL="221888" indent="-221888" algn="l" defTabSz="887553" rtl="0" eaLnBrk="1" latinLnBrk="0" hangingPunct="1">
              <a:lnSpc>
                <a:spcPct val="90000"/>
              </a:lnSpc>
              <a:spcBef>
                <a:spcPts val="971"/>
              </a:spcBef>
              <a:buFont typeface="Arial" panose="020B0604020202020204" pitchFamily="34" charset="0"/>
              <a:buChar char="•"/>
              <a:defRPr sz="2718"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vl2pPr marL="665665" indent="-221888" algn="l" defTabSz="887553" rtl="0" eaLnBrk="1" latinLnBrk="0" hangingPunct="1">
              <a:lnSpc>
                <a:spcPct val="90000"/>
              </a:lnSpc>
              <a:spcBef>
                <a:spcPts val="485"/>
              </a:spcBef>
              <a:buFont typeface="Arial" panose="020B0604020202020204" pitchFamily="34" charset="0"/>
              <a:buChar char="•"/>
              <a:defRPr sz="233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2pPr>
            <a:lvl3pPr marL="1109442" indent="-221888" algn="l" defTabSz="887553" rtl="0" eaLnBrk="1" latinLnBrk="0" hangingPunct="1">
              <a:lnSpc>
                <a:spcPct val="90000"/>
              </a:lnSpc>
              <a:spcBef>
                <a:spcPts val="485"/>
              </a:spcBef>
              <a:buFont typeface="Arial" panose="020B0604020202020204" pitchFamily="34" charset="0"/>
              <a:buChar char="•"/>
              <a:defRPr sz="1941"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3pPr>
            <a:lvl4pPr marL="1553218"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4pPr>
            <a:lvl5pPr marL="1996995"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5pPr>
            <a:lvl6pPr marL="244077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6pPr>
            <a:lvl7pPr marL="2884548"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7pPr>
            <a:lvl8pPr marL="3328325"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8pPr>
            <a:lvl9pPr marL="377210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9pPr>
          </a:lstStyle>
          <a:p>
            <a:pPr marL="0" indent="0">
              <a:buNone/>
            </a:pPr>
            <a:r>
              <a:rPr lang="en-US" sz="2000" dirty="0">
                <a:solidFill>
                  <a:schemeClr val="tx1">
                    <a:lumMod val="75000"/>
                    <a:lumOff val="25000"/>
                  </a:schemeClr>
                </a:solidFill>
              </a:rPr>
              <a:t>Monday May 11, 2020</a:t>
            </a:r>
          </a:p>
        </p:txBody>
      </p:sp>
      <p:pic>
        <p:nvPicPr>
          <p:cNvPr id="7" name="Picture 6">
            <a:extLst>
              <a:ext uri="{FF2B5EF4-FFF2-40B4-BE49-F238E27FC236}">
                <a16:creationId xmlns:a16="http://schemas.microsoft.com/office/drawing/2014/main" id="{13213218-A0EC-4D07-8E9C-6C73CCEA1E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Tree>
    <p:extLst>
      <p:ext uri="{BB962C8B-B14F-4D97-AF65-F5344CB8AC3E}">
        <p14:creationId xmlns:p14="http://schemas.microsoft.com/office/powerpoint/2010/main" val="5357436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Data Graphics</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8" name="Content Placeholder 2">
            <a:extLst>
              <a:ext uri="{FF2B5EF4-FFF2-40B4-BE49-F238E27FC236}">
                <a16:creationId xmlns:a16="http://schemas.microsoft.com/office/drawing/2014/main" id="{8F4A8892-C6AE-42E5-84A7-319087C47230}"/>
              </a:ext>
            </a:extLst>
          </p:cNvPr>
          <p:cNvSpPr txBox="1">
            <a:spLocks/>
          </p:cNvSpPr>
          <p:nvPr/>
        </p:nvSpPr>
        <p:spPr>
          <a:xfrm>
            <a:off x="348452" y="1463040"/>
            <a:ext cx="6875309" cy="4876800"/>
          </a:xfrm>
          <a:prstGeom prst="rect">
            <a:avLst/>
          </a:prstGeom>
        </p:spPr>
        <p:txBody>
          <a:bodyPr>
            <a:normAutofit/>
          </a:bodyPr>
          <a:lstStyle>
            <a:lvl1pPr marL="221888" indent="-221888" algn="l" defTabSz="887553" rtl="0" eaLnBrk="1" latinLnBrk="0" hangingPunct="1">
              <a:lnSpc>
                <a:spcPct val="90000"/>
              </a:lnSpc>
              <a:spcBef>
                <a:spcPts val="971"/>
              </a:spcBef>
              <a:buFont typeface="Arial" panose="020B0604020202020204" pitchFamily="34" charset="0"/>
              <a:buChar char="•"/>
              <a:defRPr sz="2718"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vl2pPr marL="665665" indent="-221888" algn="l" defTabSz="887553" rtl="0" eaLnBrk="1" latinLnBrk="0" hangingPunct="1">
              <a:lnSpc>
                <a:spcPct val="90000"/>
              </a:lnSpc>
              <a:spcBef>
                <a:spcPts val="485"/>
              </a:spcBef>
              <a:buFont typeface="Arial" panose="020B0604020202020204" pitchFamily="34" charset="0"/>
              <a:buChar char="•"/>
              <a:defRPr sz="233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2pPr>
            <a:lvl3pPr marL="1109442" indent="-221888" algn="l" defTabSz="887553" rtl="0" eaLnBrk="1" latinLnBrk="0" hangingPunct="1">
              <a:lnSpc>
                <a:spcPct val="90000"/>
              </a:lnSpc>
              <a:spcBef>
                <a:spcPts val="485"/>
              </a:spcBef>
              <a:buFont typeface="Arial" panose="020B0604020202020204" pitchFamily="34" charset="0"/>
              <a:buChar char="•"/>
              <a:defRPr sz="1941"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3pPr>
            <a:lvl4pPr marL="1553218"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4pPr>
            <a:lvl5pPr marL="1996995"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5pPr>
            <a:lvl6pPr marL="244077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6pPr>
            <a:lvl7pPr marL="2884548"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7pPr>
            <a:lvl8pPr marL="3328325"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8pPr>
            <a:lvl9pPr marL="377210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9pPr>
          </a:lstStyle>
          <a:p>
            <a:r>
              <a:rPr lang="en-US" sz="2400" u="sng"/>
              <a:t>A few things to remember before we go on:</a:t>
            </a:r>
          </a:p>
          <a:p>
            <a:pPr lvl="1">
              <a:spcAft>
                <a:spcPts val="1350"/>
              </a:spcAft>
            </a:pPr>
            <a:r>
              <a:rPr lang="en-US" sz="2000"/>
              <a:t>Long, cumbersome tables may convey lots of information, but often do not </a:t>
            </a:r>
            <a:r>
              <a:rPr lang="en-US" sz="2000" b="1" u="sng"/>
              <a:t>tell the story in a simple and meaningful way</a:t>
            </a:r>
            <a:r>
              <a:rPr lang="en-US" sz="2000" b="1"/>
              <a:t>. </a:t>
            </a:r>
          </a:p>
          <a:p>
            <a:pPr lvl="1">
              <a:spcAft>
                <a:spcPts val="1350"/>
              </a:spcAft>
            </a:pPr>
            <a:r>
              <a:rPr lang="en-US" sz="2000"/>
              <a:t>Graphs have </a:t>
            </a:r>
            <a:r>
              <a:rPr lang="en-US" sz="2000" b="1" u="sng"/>
              <a:t>high data density</a:t>
            </a:r>
            <a:r>
              <a:rPr lang="en-US" sz="2000"/>
              <a:t>.  This means that more information can be conveyed with less space than with a table or text.</a:t>
            </a:r>
          </a:p>
          <a:p>
            <a:pPr lvl="1">
              <a:spcAft>
                <a:spcPts val="1350"/>
              </a:spcAft>
            </a:pPr>
            <a:r>
              <a:rPr lang="en-US" sz="2000"/>
              <a:t>Graphs can </a:t>
            </a:r>
            <a:r>
              <a:rPr lang="en-US" sz="2000" b="1" u="sng"/>
              <a:t>highlight a pattern or a trend </a:t>
            </a:r>
            <a:r>
              <a:rPr lang="en-US" sz="2000"/>
              <a:t>better than text or a table.</a:t>
            </a:r>
          </a:p>
          <a:p>
            <a:pPr marL="728663" lvl="1" indent="-385763">
              <a:buFont typeface="+mj-lt"/>
              <a:buAutoNum type="arabicPeriod"/>
            </a:pPr>
            <a:endParaRPr lang="en-US"/>
          </a:p>
          <a:p>
            <a:pPr marL="342900" lvl="1" indent="0">
              <a:buFont typeface="Arial" panose="020B0604020202020204" pitchFamily="34" charset="0"/>
              <a:buNone/>
            </a:pPr>
            <a:endParaRPr lang="en-US" dirty="0"/>
          </a:p>
        </p:txBody>
      </p:sp>
    </p:spTree>
    <p:extLst>
      <p:ext uri="{BB962C8B-B14F-4D97-AF65-F5344CB8AC3E}">
        <p14:creationId xmlns:p14="http://schemas.microsoft.com/office/powerpoint/2010/main" val="1858848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857BD5-0E53-408C-B81D-D2F9A6D77A9F}"/>
              </a:ext>
            </a:extLst>
          </p:cNvPr>
          <p:cNvSpPr>
            <a:spLocks noGrp="1"/>
          </p:cNvSpPr>
          <p:nvPr>
            <p:ph type="body" sz="quarter" idx="10"/>
          </p:nvPr>
        </p:nvSpPr>
        <p:spPr/>
        <p:txBody>
          <a:bodyPr>
            <a:normAutofit fontScale="85000" lnSpcReduction="10000"/>
          </a:bodyPr>
          <a:lstStyle/>
          <a:p>
            <a:r>
              <a:rPr lang="en-US" dirty="0"/>
              <a:t>Building a Great Visual</a:t>
            </a:r>
          </a:p>
        </p:txBody>
      </p:sp>
      <p:pic>
        <p:nvPicPr>
          <p:cNvPr id="5" name="Picture 4">
            <a:extLst>
              <a:ext uri="{FF2B5EF4-FFF2-40B4-BE49-F238E27FC236}">
                <a16:creationId xmlns:a16="http://schemas.microsoft.com/office/drawing/2014/main" id="{794DE9CC-2C72-4D50-9CE4-E82CBFA6F5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Tree>
    <p:extLst>
      <p:ext uri="{BB962C8B-B14F-4D97-AF65-F5344CB8AC3E}">
        <p14:creationId xmlns:p14="http://schemas.microsoft.com/office/powerpoint/2010/main" val="15026505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Building a Great Visual</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6" name="Content Placeholder 2">
            <a:extLst>
              <a:ext uri="{FF2B5EF4-FFF2-40B4-BE49-F238E27FC236}">
                <a16:creationId xmlns:a16="http://schemas.microsoft.com/office/drawing/2014/main" id="{5BCD8AC9-BB9A-4E91-9DB4-ADAF98A46C67}"/>
              </a:ext>
            </a:extLst>
          </p:cNvPr>
          <p:cNvSpPr txBox="1">
            <a:spLocks/>
          </p:cNvSpPr>
          <p:nvPr/>
        </p:nvSpPr>
        <p:spPr>
          <a:xfrm>
            <a:off x="1134346" y="1926335"/>
            <a:ext cx="6875309" cy="3657600"/>
          </a:xfrm>
          <a:prstGeom prst="rect">
            <a:avLst/>
          </a:prstGeom>
        </p:spPr>
        <p:txBody>
          <a:bodyPr>
            <a:normAutofit/>
          </a:bodyPr>
          <a:lstStyle>
            <a:lvl1pPr marL="221888" indent="-221888" algn="l" defTabSz="887553" rtl="0" eaLnBrk="1" latinLnBrk="0" hangingPunct="1">
              <a:lnSpc>
                <a:spcPct val="90000"/>
              </a:lnSpc>
              <a:spcBef>
                <a:spcPts val="971"/>
              </a:spcBef>
              <a:buFont typeface="Arial" panose="020B0604020202020204" pitchFamily="34" charset="0"/>
              <a:buChar char="•"/>
              <a:defRPr sz="2718"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vl2pPr marL="665665" indent="-221888" algn="l" defTabSz="887553" rtl="0" eaLnBrk="1" latinLnBrk="0" hangingPunct="1">
              <a:lnSpc>
                <a:spcPct val="90000"/>
              </a:lnSpc>
              <a:spcBef>
                <a:spcPts val="485"/>
              </a:spcBef>
              <a:buFont typeface="Arial" panose="020B0604020202020204" pitchFamily="34" charset="0"/>
              <a:buChar char="•"/>
              <a:defRPr sz="233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2pPr>
            <a:lvl3pPr marL="1109442" indent="-221888" algn="l" defTabSz="887553" rtl="0" eaLnBrk="1" latinLnBrk="0" hangingPunct="1">
              <a:lnSpc>
                <a:spcPct val="90000"/>
              </a:lnSpc>
              <a:spcBef>
                <a:spcPts val="485"/>
              </a:spcBef>
              <a:buFont typeface="Arial" panose="020B0604020202020204" pitchFamily="34" charset="0"/>
              <a:buChar char="•"/>
              <a:defRPr sz="1941"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3pPr>
            <a:lvl4pPr marL="1553218"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4pPr>
            <a:lvl5pPr marL="1996995"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5pPr>
            <a:lvl6pPr marL="244077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6pPr>
            <a:lvl7pPr marL="2884548"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7pPr>
            <a:lvl8pPr marL="3328325"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8pPr>
            <a:lvl9pPr marL="377210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9pPr>
          </a:lstStyle>
          <a:p>
            <a:pPr algn="ctr"/>
            <a:r>
              <a:rPr lang="en-US" sz="2600" b="1" u="sng"/>
              <a:t>The Four Os</a:t>
            </a:r>
          </a:p>
          <a:p>
            <a:pPr marL="342900" lvl="1" indent="0">
              <a:buFont typeface="Arial" panose="020B0604020202020204" pitchFamily="34" charset="0"/>
              <a:buNone/>
            </a:pPr>
            <a:endParaRPr lang="en-US"/>
          </a:p>
          <a:p>
            <a:pPr marL="342900" lvl="1" indent="0">
              <a:buFont typeface="Arial" panose="020B0604020202020204" pitchFamily="34" charset="0"/>
              <a:buNone/>
            </a:pPr>
            <a:endParaRPr lang="en-US" dirty="0"/>
          </a:p>
        </p:txBody>
      </p:sp>
      <p:graphicFrame>
        <p:nvGraphicFramePr>
          <p:cNvPr id="8" name="Diagram 7">
            <a:extLst>
              <a:ext uri="{FF2B5EF4-FFF2-40B4-BE49-F238E27FC236}">
                <a16:creationId xmlns:a16="http://schemas.microsoft.com/office/drawing/2014/main" id="{1555EB84-BDF6-4BAB-93ED-FD72474A707E}"/>
              </a:ext>
            </a:extLst>
          </p:cNvPr>
          <p:cNvGraphicFramePr>
            <a:graphicFrameLocks noChangeAspect="1"/>
          </p:cNvGraphicFramePr>
          <p:nvPr>
            <p:extLst>
              <p:ext uri="{D42A27DB-BD31-4B8C-83A1-F6EECF244321}">
                <p14:modId xmlns:p14="http://schemas.microsoft.com/office/powerpoint/2010/main" val="1267732654"/>
              </p:ext>
            </p:extLst>
          </p:nvPr>
        </p:nvGraphicFramePr>
        <p:xfrm>
          <a:off x="827532" y="2578053"/>
          <a:ext cx="7488936" cy="29666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11660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Building a Great Visual</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graphicFrame>
        <p:nvGraphicFramePr>
          <p:cNvPr id="6" name="Diagram 5">
            <a:extLst>
              <a:ext uri="{FF2B5EF4-FFF2-40B4-BE49-F238E27FC236}">
                <a16:creationId xmlns:a16="http://schemas.microsoft.com/office/drawing/2014/main" id="{3C4BE865-08B7-4A91-A7CF-2401D7A92986}"/>
              </a:ext>
            </a:extLst>
          </p:cNvPr>
          <p:cNvGraphicFramePr>
            <a:graphicFrameLocks noChangeAspect="1"/>
          </p:cNvGraphicFramePr>
          <p:nvPr>
            <p:extLst>
              <p:ext uri="{D42A27DB-BD31-4B8C-83A1-F6EECF244321}">
                <p14:modId xmlns:p14="http://schemas.microsoft.com/office/powerpoint/2010/main" val="2150473475"/>
              </p:ext>
            </p:extLst>
          </p:nvPr>
        </p:nvGraphicFramePr>
        <p:xfrm>
          <a:off x="407217" y="2222506"/>
          <a:ext cx="3491549" cy="1841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descr="A screenshot of a cell phone&#10;&#10;Description generated with very high confidence">
            <a:extLst>
              <a:ext uri="{FF2B5EF4-FFF2-40B4-BE49-F238E27FC236}">
                <a16:creationId xmlns:a16="http://schemas.microsoft.com/office/drawing/2014/main" id="{8A1FB29B-D3DA-43D9-A61C-A0E7D053F8E2}"/>
              </a:ext>
            </a:extLst>
          </p:cNvPr>
          <p:cNvPicPr>
            <a:picLocks/>
          </p:cNvPicPr>
          <p:nvPr/>
        </p:nvPicPr>
        <p:blipFill>
          <a:blip r:embed="rId8"/>
          <a:stretch>
            <a:fillRect/>
          </a:stretch>
        </p:blipFill>
        <p:spPr>
          <a:xfrm>
            <a:off x="4540289" y="697773"/>
            <a:ext cx="4137143" cy="5526667"/>
          </a:xfrm>
          <a:prstGeom prst="rect">
            <a:avLst/>
          </a:prstGeom>
        </p:spPr>
      </p:pic>
    </p:spTree>
    <p:extLst>
      <p:ext uri="{BB962C8B-B14F-4D97-AF65-F5344CB8AC3E}">
        <p14:creationId xmlns:p14="http://schemas.microsoft.com/office/powerpoint/2010/main" val="3772817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Building a Great Visual</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6" name="TextBox 5">
            <a:extLst>
              <a:ext uri="{FF2B5EF4-FFF2-40B4-BE49-F238E27FC236}">
                <a16:creationId xmlns:a16="http://schemas.microsoft.com/office/drawing/2014/main" id="{FAD11774-1B02-44CD-8E7C-AAF144BDB0A4}"/>
              </a:ext>
            </a:extLst>
          </p:cNvPr>
          <p:cNvSpPr txBox="1"/>
          <p:nvPr/>
        </p:nvSpPr>
        <p:spPr>
          <a:xfrm>
            <a:off x="489105" y="4258818"/>
            <a:ext cx="3491549" cy="923330"/>
          </a:xfrm>
          <a:prstGeom prst="rect">
            <a:avLst/>
          </a:prstGeom>
          <a:noFill/>
        </p:spPr>
        <p:txBody>
          <a:bodyPr wrap="square" rtlCol="0">
            <a:spAutoFit/>
          </a:bodyPr>
          <a:lstStyle/>
          <a:p>
            <a:r>
              <a:rPr lang="en-US" dirty="0">
                <a:solidFill>
                  <a:srgbClr val="FF0000"/>
                </a:solidFill>
                <a:latin typeface="Calibri Light" panose="020F0302020204030204" pitchFamily="34" charset="0"/>
                <a:cs typeface="Calibri Light" panose="020F0302020204030204" pitchFamily="34" charset="0"/>
              </a:rPr>
              <a:t>This graph buries any meaning.  It is simply trying to convey too much in one picture. </a:t>
            </a:r>
          </a:p>
        </p:txBody>
      </p:sp>
      <p:graphicFrame>
        <p:nvGraphicFramePr>
          <p:cNvPr id="8" name="Diagram 7">
            <a:extLst>
              <a:ext uri="{FF2B5EF4-FFF2-40B4-BE49-F238E27FC236}">
                <a16:creationId xmlns:a16="http://schemas.microsoft.com/office/drawing/2014/main" id="{FF6B0C23-F8E9-44C1-850D-24CE021B5CB5}"/>
              </a:ext>
            </a:extLst>
          </p:cNvPr>
          <p:cNvGraphicFramePr>
            <a:graphicFrameLocks noChangeAspect="1"/>
          </p:cNvGraphicFramePr>
          <p:nvPr>
            <p:extLst>
              <p:ext uri="{D42A27DB-BD31-4B8C-83A1-F6EECF244321}">
                <p14:modId xmlns:p14="http://schemas.microsoft.com/office/powerpoint/2010/main" val="4003241917"/>
              </p:ext>
            </p:extLst>
          </p:nvPr>
        </p:nvGraphicFramePr>
        <p:xfrm>
          <a:off x="407217" y="2222506"/>
          <a:ext cx="3491549" cy="1841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descr="A screenshot of a cell phone&#10;&#10;Description generated with very high confidence">
            <a:extLst>
              <a:ext uri="{FF2B5EF4-FFF2-40B4-BE49-F238E27FC236}">
                <a16:creationId xmlns:a16="http://schemas.microsoft.com/office/drawing/2014/main" id="{4A56B017-91AF-4C65-8BD6-E20B156809F1}"/>
              </a:ext>
            </a:extLst>
          </p:cNvPr>
          <p:cNvPicPr>
            <a:picLocks/>
          </p:cNvPicPr>
          <p:nvPr/>
        </p:nvPicPr>
        <p:blipFill>
          <a:blip r:embed="rId8"/>
          <a:stretch>
            <a:fillRect/>
          </a:stretch>
        </p:blipFill>
        <p:spPr>
          <a:xfrm>
            <a:off x="4539250" y="697773"/>
            <a:ext cx="4137143" cy="5526667"/>
          </a:xfrm>
          <a:prstGeom prst="rect">
            <a:avLst/>
          </a:prstGeom>
        </p:spPr>
      </p:pic>
    </p:spTree>
    <p:extLst>
      <p:ext uri="{BB962C8B-B14F-4D97-AF65-F5344CB8AC3E}">
        <p14:creationId xmlns:p14="http://schemas.microsoft.com/office/powerpoint/2010/main" val="63201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Building a Great Visual</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grpSp>
        <p:nvGrpSpPr>
          <p:cNvPr id="6" name="Group 5">
            <a:extLst>
              <a:ext uri="{FF2B5EF4-FFF2-40B4-BE49-F238E27FC236}">
                <a16:creationId xmlns:a16="http://schemas.microsoft.com/office/drawing/2014/main" id="{A830FE59-5296-4F39-A222-B28025CA76EA}"/>
              </a:ext>
            </a:extLst>
          </p:cNvPr>
          <p:cNvGrpSpPr/>
          <p:nvPr/>
        </p:nvGrpSpPr>
        <p:grpSpPr>
          <a:xfrm>
            <a:off x="3959215" y="1954526"/>
            <a:ext cx="5368809" cy="3657608"/>
            <a:chOff x="3959214" y="1097276"/>
            <a:chExt cx="5368809" cy="3657608"/>
          </a:xfrm>
        </p:grpSpPr>
        <p:pic>
          <p:nvPicPr>
            <p:cNvPr id="8" name="Picture 7" descr="A screenshot of a cell phone&#10;&#10;Description generated with very high confidence">
              <a:extLst>
                <a:ext uri="{FF2B5EF4-FFF2-40B4-BE49-F238E27FC236}">
                  <a16:creationId xmlns:a16="http://schemas.microsoft.com/office/drawing/2014/main" id="{25F08B16-FCC8-468A-8D3F-8B806E06912C}"/>
                </a:ext>
              </a:extLst>
            </p:cNvPr>
            <p:cNvPicPr>
              <a:picLocks noChangeAspect="1"/>
            </p:cNvPicPr>
            <p:nvPr/>
          </p:nvPicPr>
          <p:blipFill>
            <a:blip r:embed="rId3"/>
            <a:stretch>
              <a:fillRect/>
            </a:stretch>
          </p:blipFill>
          <p:spPr>
            <a:xfrm>
              <a:off x="3959214" y="1097276"/>
              <a:ext cx="5029210" cy="3657608"/>
            </a:xfrm>
            <a:prstGeom prst="rect">
              <a:avLst/>
            </a:prstGeom>
          </p:spPr>
        </p:pic>
        <p:sp>
          <p:nvSpPr>
            <p:cNvPr id="9" name="TextBox 8">
              <a:extLst>
                <a:ext uri="{FF2B5EF4-FFF2-40B4-BE49-F238E27FC236}">
                  <a16:creationId xmlns:a16="http://schemas.microsoft.com/office/drawing/2014/main" id="{EB79966A-6618-4525-AB85-BBE074A3B4EE}"/>
                </a:ext>
              </a:extLst>
            </p:cNvPr>
            <p:cNvSpPr txBox="1"/>
            <p:nvPr/>
          </p:nvSpPr>
          <p:spPr>
            <a:xfrm>
              <a:off x="4777948" y="2653469"/>
              <a:ext cx="1449234" cy="430887"/>
            </a:xfrm>
            <a:prstGeom prst="rect">
              <a:avLst/>
            </a:prstGeom>
            <a:noFill/>
          </p:spPr>
          <p:txBody>
            <a:bodyPr wrap="square" rtlCol="0">
              <a:spAutoFit/>
            </a:bodyPr>
            <a:lstStyle/>
            <a:p>
              <a:r>
                <a:rPr lang="en-US" sz="1100" dirty="0"/>
                <a:t>% Average </a:t>
              </a:r>
            </a:p>
            <a:p>
              <a:r>
                <a:rPr lang="en-US" sz="1100" dirty="0"/>
                <a:t>All Other</a:t>
              </a:r>
            </a:p>
          </p:txBody>
        </p:sp>
        <p:sp>
          <p:nvSpPr>
            <p:cNvPr id="11" name="TextBox 10">
              <a:extLst>
                <a:ext uri="{FF2B5EF4-FFF2-40B4-BE49-F238E27FC236}">
                  <a16:creationId xmlns:a16="http://schemas.microsoft.com/office/drawing/2014/main" id="{85284169-E6A4-46D7-AEF3-B481ED814B2D}"/>
                </a:ext>
              </a:extLst>
            </p:cNvPr>
            <p:cNvSpPr txBox="1"/>
            <p:nvPr/>
          </p:nvSpPr>
          <p:spPr>
            <a:xfrm>
              <a:off x="8235204" y="2738107"/>
              <a:ext cx="1092819" cy="261610"/>
            </a:xfrm>
            <a:prstGeom prst="rect">
              <a:avLst/>
            </a:prstGeom>
            <a:noFill/>
          </p:spPr>
          <p:txBody>
            <a:bodyPr wrap="square" rtlCol="0">
              <a:spAutoFit/>
            </a:bodyPr>
            <a:lstStyle/>
            <a:p>
              <a:r>
                <a:rPr lang="en-US" sz="1100" dirty="0"/>
                <a:t>% Health</a:t>
              </a:r>
            </a:p>
          </p:txBody>
        </p:sp>
      </p:grpSp>
      <p:graphicFrame>
        <p:nvGraphicFramePr>
          <p:cNvPr id="12" name="Diagram 11">
            <a:extLst>
              <a:ext uri="{FF2B5EF4-FFF2-40B4-BE49-F238E27FC236}">
                <a16:creationId xmlns:a16="http://schemas.microsoft.com/office/drawing/2014/main" id="{C2712E81-D4EC-445C-87F3-F45D6F4E32FB}"/>
              </a:ext>
            </a:extLst>
          </p:cNvPr>
          <p:cNvGraphicFramePr>
            <a:graphicFrameLocks noChangeAspect="1"/>
          </p:cNvGraphicFramePr>
          <p:nvPr>
            <p:extLst>
              <p:ext uri="{D42A27DB-BD31-4B8C-83A1-F6EECF244321}">
                <p14:modId xmlns:p14="http://schemas.microsoft.com/office/powerpoint/2010/main" val="741764351"/>
              </p:ext>
            </p:extLst>
          </p:nvPr>
        </p:nvGraphicFramePr>
        <p:xfrm>
          <a:off x="407217" y="2222506"/>
          <a:ext cx="3491549" cy="18416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01895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Building a Great Visual</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6" name="TextBox 5">
            <a:extLst>
              <a:ext uri="{FF2B5EF4-FFF2-40B4-BE49-F238E27FC236}">
                <a16:creationId xmlns:a16="http://schemas.microsoft.com/office/drawing/2014/main" id="{AC629FD9-7BA8-4F63-A187-8B548EC7C8AD}"/>
              </a:ext>
            </a:extLst>
          </p:cNvPr>
          <p:cNvSpPr txBox="1"/>
          <p:nvPr/>
        </p:nvSpPr>
        <p:spPr>
          <a:xfrm>
            <a:off x="489105" y="4258818"/>
            <a:ext cx="3491549" cy="923330"/>
          </a:xfrm>
          <a:prstGeom prst="rect">
            <a:avLst/>
          </a:prstGeom>
          <a:noFill/>
        </p:spPr>
        <p:txBody>
          <a:bodyPr wrap="square" rtlCol="0">
            <a:spAutoFit/>
          </a:bodyPr>
          <a:lstStyle/>
          <a:p>
            <a:r>
              <a:rPr lang="en-US" dirty="0">
                <a:solidFill>
                  <a:srgbClr val="FF0000"/>
                </a:solidFill>
                <a:latin typeface="Calibri Light" panose="020F0302020204030204" pitchFamily="34" charset="0"/>
                <a:cs typeface="Calibri Light" panose="020F0302020204030204" pitchFamily="34" charset="0"/>
              </a:rPr>
              <a:t>This is same data, but we had to make decisions to simplify the picture.</a:t>
            </a:r>
          </a:p>
        </p:txBody>
      </p:sp>
      <p:graphicFrame>
        <p:nvGraphicFramePr>
          <p:cNvPr id="8" name="Diagram 7">
            <a:extLst>
              <a:ext uri="{FF2B5EF4-FFF2-40B4-BE49-F238E27FC236}">
                <a16:creationId xmlns:a16="http://schemas.microsoft.com/office/drawing/2014/main" id="{2B6B9F85-2E75-4807-BEF4-CD58EA2EA351}"/>
              </a:ext>
            </a:extLst>
          </p:cNvPr>
          <p:cNvGraphicFramePr>
            <a:graphicFrameLocks noChangeAspect="1"/>
          </p:cNvGraphicFramePr>
          <p:nvPr>
            <p:extLst>
              <p:ext uri="{D42A27DB-BD31-4B8C-83A1-F6EECF244321}">
                <p14:modId xmlns:p14="http://schemas.microsoft.com/office/powerpoint/2010/main" val="2354665090"/>
              </p:ext>
            </p:extLst>
          </p:nvPr>
        </p:nvGraphicFramePr>
        <p:xfrm>
          <a:off x="407217" y="2222506"/>
          <a:ext cx="3491549" cy="1841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 name="Group 8">
            <a:extLst>
              <a:ext uri="{FF2B5EF4-FFF2-40B4-BE49-F238E27FC236}">
                <a16:creationId xmlns:a16="http://schemas.microsoft.com/office/drawing/2014/main" id="{BE793B5F-FE9E-4F55-A450-E6495AFED73B}"/>
              </a:ext>
            </a:extLst>
          </p:cNvPr>
          <p:cNvGrpSpPr/>
          <p:nvPr/>
        </p:nvGrpSpPr>
        <p:grpSpPr>
          <a:xfrm>
            <a:off x="3959215" y="1954526"/>
            <a:ext cx="5368809" cy="3657608"/>
            <a:chOff x="3959214" y="1097276"/>
            <a:chExt cx="5368809" cy="3657608"/>
          </a:xfrm>
        </p:grpSpPr>
        <p:pic>
          <p:nvPicPr>
            <p:cNvPr id="11" name="Picture 10" descr="A screenshot of a cell phone&#10;&#10;Description generated with very high confidence">
              <a:extLst>
                <a:ext uri="{FF2B5EF4-FFF2-40B4-BE49-F238E27FC236}">
                  <a16:creationId xmlns:a16="http://schemas.microsoft.com/office/drawing/2014/main" id="{544DD0D2-74F1-4936-A8AE-F5E14D38607D}"/>
                </a:ext>
              </a:extLst>
            </p:cNvPr>
            <p:cNvPicPr>
              <a:picLocks noChangeAspect="1"/>
            </p:cNvPicPr>
            <p:nvPr/>
          </p:nvPicPr>
          <p:blipFill>
            <a:blip r:embed="rId8"/>
            <a:stretch>
              <a:fillRect/>
            </a:stretch>
          </p:blipFill>
          <p:spPr>
            <a:xfrm>
              <a:off x="3959214" y="1097276"/>
              <a:ext cx="5029210" cy="3657608"/>
            </a:xfrm>
            <a:prstGeom prst="rect">
              <a:avLst/>
            </a:prstGeom>
          </p:spPr>
        </p:pic>
        <p:sp>
          <p:nvSpPr>
            <p:cNvPr id="12" name="TextBox 11">
              <a:extLst>
                <a:ext uri="{FF2B5EF4-FFF2-40B4-BE49-F238E27FC236}">
                  <a16:creationId xmlns:a16="http://schemas.microsoft.com/office/drawing/2014/main" id="{195F4AF0-1E92-4CC0-B271-F0AE2798D6ED}"/>
                </a:ext>
              </a:extLst>
            </p:cNvPr>
            <p:cNvSpPr txBox="1"/>
            <p:nvPr/>
          </p:nvSpPr>
          <p:spPr>
            <a:xfrm>
              <a:off x="4777948" y="2653469"/>
              <a:ext cx="1449234" cy="430887"/>
            </a:xfrm>
            <a:prstGeom prst="rect">
              <a:avLst/>
            </a:prstGeom>
            <a:noFill/>
          </p:spPr>
          <p:txBody>
            <a:bodyPr wrap="square" rtlCol="0">
              <a:spAutoFit/>
            </a:bodyPr>
            <a:lstStyle/>
            <a:p>
              <a:r>
                <a:rPr lang="en-US" sz="1100" dirty="0"/>
                <a:t>% Average </a:t>
              </a:r>
            </a:p>
            <a:p>
              <a:r>
                <a:rPr lang="en-US" sz="1100" dirty="0"/>
                <a:t>All Other</a:t>
              </a:r>
            </a:p>
          </p:txBody>
        </p:sp>
        <p:sp>
          <p:nvSpPr>
            <p:cNvPr id="13" name="TextBox 12">
              <a:extLst>
                <a:ext uri="{FF2B5EF4-FFF2-40B4-BE49-F238E27FC236}">
                  <a16:creationId xmlns:a16="http://schemas.microsoft.com/office/drawing/2014/main" id="{2C7B665F-4D8B-49ED-ACF6-395A5EBB1FD2}"/>
                </a:ext>
              </a:extLst>
            </p:cNvPr>
            <p:cNvSpPr txBox="1"/>
            <p:nvPr/>
          </p:nvSpPr>
          <p:spPr>
            <a:xfrm>
              <a:off x="8235204" y="2738107"/>
              <a:ext cx="1092819" cy="261610"/>
            </a:xfrm>
            <a:prstGeom prst="rect">
              <a:avLst/>
            </a:prstGeom>
            <a:noFill/>
          </p:spPr>
          <p:txBody>
            <a:bodyPr wrap="square" rtlCol="0">
              <a:spAutoFit/>
            </a:bodyPr>
            <a:lstStyle/>
            <a:p>
              <a:r>
                <a:rPr lang="en-US" sz="1100" dirty="0"/>
                <a:t>% Health</a:t>
              </a:r>
            </a:p>
          </p:txBody>
        </p:sp>
      </p:grpSp>
    </p:spTree>
    <p:extLst>
      <p:ext uri="{BB962C8B-B14F-4D97-AF65-F5344CB8AC3E}">
        <p14:creationId xmlns:p14="http://schemas.microsoft.com/office/powerpoint/2010/main" val="2851500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Building a Great Visual</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grpSp>
        <p:nvGrpSpPr>
          <p:cNvPr id="6" name="Group 5">
            <a:extLst>
              <a:ext uri="{FF2B5EF4-FFF2-40B4-BE49-F238E27FC236}">
                <a16:creationId xmlns:a16="http://schemas.microsoft.com/office/drawing/2014/main" id="{2A728B62-D7DB-498F-86A6-362B76AC29D0}"/>
              </a:ext>
            </a:extLst>
          </p:cNvPr>
          <p:cNvGrpSpPr/>
          <p:nvPr/>
        </p:nvGrpSpPr>
        <p:grpSpPr>
          <a:xfrm>
            <a:off x="411253" y="2227475"/>
            <a:ext cx="3426692" cy="1733279"/>
            <a:chOff x="3888907" y="283"/>
            <a:chExt cx="3426692" cy="1733279"/>
          </a:xfrm>
          <a:scene3d>
            <a:camera prst="orthographicFront"/>
            <a:lightRig rig="flat" dir="t"/>
          </a:scene3d>
        </p:grpSpPr>
        <p:sp>
          <p:nvSpPr>
            <p:cNvPr id="8" name="Rectangle 7">
              <a:extLst>
                <a:ext uri="{FF2B5EF4-FFF2-40B4-BE49-F238E27FC236}">
                  <a16:creationId xmlns:a16="http://schemas.microsoft.com/office/drawing/2014/main" id="{E91A3F3D-B2F6-482D-9630-E26FACD0C88D}"/>
                </a:ext>
              </a:extLst>
            </p:cNvPr>
            <p:cNvSpPr/>
            <p:nvPr/>
          </p:nvSpPr>
          <p:spPr>
            <a:xfrm>
              <a:off x="3888907" y="283"/>
              <a:ext cx="3426692" cy="1733279"/>
            </a:xfrm>
            <a:prstGeom prst="rect">
              <a:avLst/>
            </a:prstGeom>
            <a:solidFill>
              <a:srgbClr val="0066CC"/>
            </a:solidFill>
            <a:sp3d prstMaterial="plastic">
              <a:bevelT w="0" h="0"/>
              <a:bevelB w="0" h="0" prst="angle"/>
            </a:sp3d>
          </p:spPr>
          <p:style>
            <a:lnRef idx="0">
              <a:schemeClr val="lt1">
                <a:hueOff val="0"/>
                <a:satOff val="0"/>
                <a:lumOff val="0"/>
                <a:alphaOff val="0"/>
              </a:schemeClr>
            </a:lnRef>
            <a:fillRef idx="3">
              <a:scrgbClr r="0" g="0" b="0"/>
            </a:fillRef>
            <a:effectRef idx="2">
              <a:schemeClr val="accent2">
                <a:shade val="50000"/>
                <a:hueOff val="-15662"/>
                <a:satOff val="5082"/>
                <a:lumOff val="19845"/>
                <a:alphaOff val="0"/>
              </a:schemeClr>
            </a:effectRef>
            <a:fontRef idx="minor">
              <a:schemeClr val="lt1"/>
            </a:fontRef>
          </p:style>
        </p:sp>
        <p:sp>
          <p:nvSpPr>
            <p:cNvPr id="9" name="TextBox 8">
              <a:extLst>
                <a:ext uri="{FF2B5EF4-FFF2-40B4-BE49-F238E27FC236}">
                  <a16:creationId xmlns:a16="http://schemas.microsoft.com/office/drawing/2014/main" id="{939D11FA-C7F6-4AF9-8813-10703CB210A5}"/>
                </a:ext>
              </a:extLst>
            </p:cNvPr>
            <p:cNvSpPr txBox="1"/>
            <p:nvPr/>
          </p:nvSpPr>
          <p:spPr>
            <a:xfrm>
              <a:off x="3888907" y="283"/>
              <a:ext cx="3426692" cy="1733279"/>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algn="ctr" defTabSz="1333500">
                <a:lnSpc>
                  <a:spcPct val="90000"/>
                </a:lnSpc>
                <a:spcBef>
                  <a:spcPct val="0"/>
                </a:spcBef>
                <a:spcAft>
                  <a:spcPct val="35000"/>
                </a:spcAft>
              </a:pPr>
              <a:r>
                <a:rPr lang="en-US" sz="3000" b="1" dirty="0">
                  <a:latin typeface="Calibri Light" panose="020F0302020204030204" pitchFamily="34" charset="0"/>
                  <a:cs typeface="Calibri Light" panose="020F0302020204030204" pitchFamily="34" charset="0"/>
                </a:rPr>
                <a:t>O</a:t>
              </a:r>
              <a:r>
                <a:rPr lang="en-US" sz="2000" b="1" dirty="0">
                  <a:latin typeface="Calibri Light" panose="020F0302020204030204" pitchFamily="34" charset="0"/>
                  <a:cs typeface="Calibri Light" panose="020F0302020204030204" pitchFamily="34" charset="0"/>
                </a:rPr>
                <a:t>bjective – The graphic does not attempt to hide a fact or trend, nor does it attempt to create one that is not there.</a:t>
              </a:r>
            </a:p>
          </p:txBody>
        </p:sp>
      </p:grpSp>
      <p:pic>
        <p:nvPicPr>
          <p:cNvPr id="11" name="Picture 10">
            <a:extLst>
              <a:ext uri="{FF2B5EF4-FFF2-40B4-BE49-F238E27FC236}">
                <a16:creationId xmlns:a16="http://schemas.microsoft.com/office/drawing/2014/main" id="{9D3253D2-EF75-4274-8B8F-9A468B56361D}"/>
              </a:ext>
            </a:extLst>
          </p:cNvPr>
          <p:cNvPicPr>
            <a:picLocks noChangeAspect="1"/>
          </p:cNvPicPr>
          <p:nvPr/>
        </p:nvPicPr>
        <p:blipFill>
          <a:blip r:embed="rId3"/>
          <a:stretch>
            <a:fillRect/>
          </a:stretch>
        </p:blipFill>
        <p:spPr>
          <a:xfrm>
            <a:off x="4520670" y="2160065"/>
            <a:ext cx="4121253" cy="3206774"/>
          </a:xfrm>
          <a:prstGeom prst="rect">
            <a:avLst/>
          </a:prstGeom>
        </p:spPr>
      </p:pic>
    </p:spTree>
    <p:extLst>
      <p:ext uri="{BB962C8B-B14F-4D97-AF65-F5344CB8AC3E}">
        <p14:creationId xmlns:p14="http://schemas.microsoft.com/office/powerpoint/2010/main" val="7653911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Building a Great Visual</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6" name="TextBox 5">
            <a:extLst>
              <a:ext uri="{FF2B5EF4-FFF2-40B4-BE49-F238E27FC236}">
                <a16:creationId xmlns:a16="http://schemas.microsoft.com/office/drawing/2014/main" id="{F094DD83-50E3-42E2-AF24-A45E23FBD70C}"/>
              </a:ext>
            </a:extLst>
          </p:cNvPr>
          <p:cNvSpPr txBox="1"/>
          <p:nvPr/>
        </p:nvSpPr>
        <p:spPr>
          <a:xfrm>
            <a:off x="489105" y="4258818"/>
            <a:ext cx="3491549" cy="923330"/>
          </a:xfrm>
          <a:prstGeom prst="rect">
            <a:avLst/>
          </a:prstGeom>
          <a:noFill/>
        </p:spPr>
        <p:txBody>
          <a:bodyPr wrap="square" rtlCol="0">
            <a:spAutoFit/>
          </a:bodyPr>
          <a:lstStyle/>
          <a:p>
            <a:r>
              <a:rPr lang="en-US" dirty="0">
                <a:solidFill>
                  <a:srgbClr val="FF0000"/>
                </a:solidFill>
                <a:latin typeface="Calibri Light" panose="020F0302020204030204" pitchFamily="34" charset="0"/>
                <a:cs typeface="Calibri Light" panose="020F0302020204030204" pitchFamily="34" charset="0"/>
              </a:rPr>
              <a:t>An easy way to mis-construe data is to play around with how it is categorized.</a:t>
            </a:r>
          </a:p>
        </p:txBody>
      </p:sp>
      <p:grpSp>
        <p:nvGrpSpPr>
          <p:cNvPr id="8" name="Group 7">
            <a:extLst>
              <a:ext uri="{FF2B5EF4-FFF2-40B4-BE49-F238E27FC236}">
                <a16:creationId xmlns:a16="http://schemas.microsoft.com/office/drawing/2014/main" id="{4C91A30F-2122-41A6-A137-ABAB9E272F9D}"/>
              </a:ext>
            </a:extLst>
          </p:cNvPr>
          <p:cNvGrpSpPr/>
          <p:nvPr/>
        </p:nvGrpSpPr>
        <p:grpSpPr>
          <a:xfrm>
            <a:off x="411253" y="2227475"/>
            <a:ext cx="3426692" cy="1733279"/>
            <a:chOff x="3888907" y="283"/>
            <a:chExt cx="3426692" cy="1733279"/>
          </a:xfrm>
          <a:scene3d>
            <a:camera prst="orthographicFront"/>
            <a:lightRig rig="flat" dir="t"/>
          </a:scene3d>
        </p:grpSpPr>
        <p:sp>
          <p:nvSpPr>
            <p:cNvPr id="9" name="Rectangle 8">
              <a:extLst>
                <a:ext uri="{FF2B5EF4-FFF2-40B4-BE49-F238E27FC236}">
                  <a16:creationId xmlns:a16="http://schemas.microsoft.com/office/drawing/2014/main" id="{F3E2E572-ECFF-4413-AA59-218FC458F379}"/>
                </a:ext>
              </a:extLst>
            </p:cNvPr>
            <p:cNvSpPr/>
            <p:nvPr/>
          </p:nvSpPr>
          <p:spPr>
            <a:xfrm>
              <a:off x="3888907" y="283"/>
              <a:ext cx="3426692" cy="1733279"/>
            </a:xfrm>
            <a:prstGeom prst="rect">
              <a:avLst/>
            </a:prstGeom>
            <a:solidFill>
              <a:srgbClr val="0066CC"/>
            </a:solidFill>
            <a:sp3d prstMaterial="plastic">
              <a:bevelT w="0" h="0"/>
              <a:bevelB w="0" h="0" prst="angle"/>
            </a:sp3d>
          </p:spPr>
          <p:style>
            <a:lnRef idx="0">
              <a:schemeClr val="lt1">
                <a:hueOff val="0"/>
                <a:satOff val="0"/>
                <a:lumOff val="0"/>
                <a:alphaOff val="0"/>
              </a:schemeClr>
            </a:lnRef>
            <a:fillRef idx="3">
              <a:scrgbClr r="0" g="0" b="0"/>
            </a:fillRef>
            <a:effectRef idx="2">
              <a:schemeClr val="accent2">
                <a:shade val="50000"/>
                <a:hueOff val="-15662"/>
                <a:satOff val="5082"/>
                <a:lumOff val="19845"/>
                <a:alphaOff val="0"/>
              </a:schemeClr>
            </a:effectRef>
            <a:fontRef idx="minor">
              <a:schemeClr val="lt1"/>
            </a:fontRef>
          </p:style>
        </p:sp>
        <p:sp>
          <p:nvSpPr>
            <p:cNvPr id="11" name="TextBox 10">
              <a:extLst>
                <a:ext uri="{FF2B5EF4-FFF2-40B4-BE49-F238E27FC236}">
                  <a16:creationId xmlns:a16="http://schemas.microsoft.com/office/drawing/2014/main" id="{57092D53-F5CB-486C-B549-388D6E7C07D6}"/>
                </a:ext>
              </a:extLst>
            </p:cNvPr>
            <p:cNvSpPr txBox="1"/>
            <p:nvPr/>
          </p:nvSpPr>
          <p:spPr>
            <a:xfrm>
              <a:off x="3888907" y="283"/>
              <a:ext cx="3426692" cy="1733279"/>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algn="ctr" defTabSz="1333500">
                <a:lnSpc>
                  <a:spcPct val="90000"/>
                </a:lnSpc>
                <a:spcBef>
                  <a:spcPct val="0"/>
                </a:spcBef>
                <a:spcAft>
                  <a:spcPct val="35000"/>
                </a:spcAft>
              </a:pPr>
              <a:r>
                <a:rPr lang="en-US" sz="3000" b="1" dirty="0">
                  <a:latin typeface="Calibri Light" panose="020F0302020204030204" pitchFamily="34" charset="0"/>
                  <a:cs typeface="Calibri Light" panose="020F0302020204030204" pitchFamily="34" charset="0"/>
                </a:rPr>
                <a:t>O</a:t>
              </a:r>
              <a:r>
                <a:rPr lang="en-US" sz="2000" b="1" dirty="0">
                  <a:latin typeface="Calibri Light" panose="020F0302020204030204" pitchFamily="34" charset="0"/>
                  <a:cs typeface="Calibri Light" panose="020F0302020204030204" pitchFamily="34" charset="0"/>
                </a:rPr>
                <a:t>bjective – The graphic does not attempt to hide a fact or trend, nor does it attempt to create one that is not there.</a:t>
              </a:r>
            </a:p>
          </p:txBody>
        </p:sp>
      </p:grpSp>
      <p:pic>
        <p:nvPicPr>
          <p:cNvPr id="12" name="Picture 11">
            <a:extLst>
              <a:ext uri="{FF2B5EF4-FFF2-40B4-BE49-F238E27FC236}">
                <a16:creationId xmlns:a16="http://schemas.microsoft.com/office/drawing/2014/main" id="{CDD43F67-0757-4DDF-8C4B-35B69EB7E5F7}"/>
              </a:ext>
            </a:extLst>
          </p:cNvPr>
          <p:cNvPicPr>
            <a:picLocks noChangeAspect="1"/>
          </p:cNvPicPr>
          <p:nvPr/>
        </p:nvPicPr>
        <p:blipFill>
          <a:blip r:embed="rId3"/>
          <a:stretch>
            <a:fillRect/>
          </a:stretch>
        </p:blipFill>
        <p:spPr>
          <a:xfrm>
            <a:off x="4529607" y="2160065"/>
            <a:ext cx="4121253" cy="3206774"/>
          </a:xfrm>
          <a:prstGeom prst="rect">
            <a:avLst/>
          </a:prstGeom>
        </p:spPr>
      </p:pic>
    </p:spTree>
    <p:extLst>
      <p:ext uri="{BB962C8B-B14F-4D97-AF65-F5344CB8AC3E}">
        <p14:creationId xmlns:p14="http://schemas.microsoft.com/office/powerpoint/2010/main" val="618738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Building a Great Visual</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grpSp>
        <p:nvGrpSpPr>
          <p:cNvPr id="13" name="Group 12">
            <a:extLst>
              <a:ext uri="{FF2B5EF4-FFF2-40B4-BE49-F238E27FC236}">
                <a16:creationId xmlns:a16="http://schemas.microsoft.com/office/drawing/2014/main" id="{91738411-B4C2-4A14-8128-C47A4B7A831A}"/>
              </a:ext>
            </a:extLst>
          </p:cNvPr>
          <p:cNvGrpSpPr/>
          <p:nvPr/>
        </p:nvGrpSpPr>
        <p:grpSpPr>
          <a:xfrm>
            <a:off x="411253" y="2227475"/>
            <a:ext cx="3426692" cy="1733279"/>
            <a:chOff x="3888907" y="283"/>
            <a:chExt cx="3426692" cy="1733279"/>
          </a:xfrm>
          <a:scene3d>
            <a:camera prst="orthographicFront"/>
            <a:lightRig rig="flat" dir="t"/>
          </a:scene3d>
        </p:grpSpPr>
        <p:sp>
          <p:nvSpPr>
            <p:cNvPr id="14" name="Rectangle 13">
              <a:extLst>
                <a:ext uri="{FF2B5EF4-FFF2-40B4-BE49-F238E27FC236}">
                  <a16:creationId xmlns:a16="http://schemas.microsoft.com/office/drawing/2014/main" id="{8BA204EF-6FCA-498C-96B4-CBECA1F89979}"/>
                </a:ext>
              </a:extLst>
            </p:cNvPr>
            <p:cNvSpPr/>
            <p:nvPr/>
          </p:nvSpPr>
          <p:spPr>
            <a:xfrm>
              <a:off x="3888907" y="283"/>
              <a:ext cx="3426692" cy="1733279"/>
            </a:xfrm>
            <a:prstGeom prst="rect">
              <a:avLst/>
            </a:prstGeom>
            <a:solidFill>
              <a:srgbClr val="0066CC"/>
            </a:solidFill>
            <a:sp3d prstMaterial="plastic">
              <a:bevelT w="0" h="0"/>
              <a:bevelB w="0" h="0" prst="angle"/>
            </a:sp3d>
          </p:spPr>
          <p:style>
            <a:lnRef idx="0">
              <a:schemeClr val="lt1">
                <a:hueOff val="0"/>
                <a:satOff val="0"/>
                <a:lumOff val="0"/>
                <a:alphaOff val="0"/>
              </a:schemeClr>
            </a:lnRef>
            <a:fillRef idx="3">
              <a:scrgbClr r="0" g="0" b="0"/>
            </a:fillRef>
            <a:effectRef idx="2">
              <a:schemeClr val="accent2">
                <a:shade val="50000"/>
                <a:hueOff val="-15662"/>
                <a:satOff val="5082"/>
                <a:lumOff val="19845"/>
                <a:alphaOff val="0"/>
              </a:schemeClr>
            </a:effectRef>
            <a:fontRef idx="minor">
              <a:schemeClr val="lt1"/>
            </a:fontRef>
          </p:style>
        </p:sp>
        <p:sp>
          <p:nvSpPr>
            <p:cNvPr id="15" name="TextBox 14">
              <a:extLst>
                <a:ext uri="{FF2B5EF4-FFF2-40B4-BE49-F238E27FC236}">
                  <a16:creationId xmlns:a16="http://schemas.microsoft.com/office/drawing/2014/main" id="{7BA2C704-39E3-4A60-89EE-2E874E1BFDCF}"/>
                </a:ext>
              </a:extLst>
            </p:cNvPr>
            <p:cNvSpPr txBox="1"/>
            <p:nvPr/>
          </p:nvSpPr>
          <p:spPr>
            <a:xfrm>
              <a:off x="3888907" y="283"/>
              <a:ext cx="3426692" cy="1733279"/>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algn="ctr" defTabSz="1333500">
                <a:lnSpc>
                  <a:spcPct val="90000"/>
                </a:lnSpc>
                <a:spcBef>
                  <a:spcPct val="0"/>
                </a:spcBef>
                <a:spcAft>
                  <a:spcPct val="35000"/>
                </a:spcAft>
              </a:pPr>
              <a:r>
                <a:rPr lang="en-US" sz="3000" b="1" dirty="0">
                  <a:latin typeface="Calibri Light" panose="020F0302020204030204" pitchFamily="34" charset="0"/>
                  <a:cs typeface="Calibri Light" panose="020F0302020204030204" pitchFamily="34" charset="0"/>
                </a:rPr>
                <a:t>O</a:t>
              </a:r>
              <a:r>
                <a:rPr lang="en-US" sz="2000" b="1" dirty="0">
                  <a:latin typeface="Calibri Light" panose="020F0302020204030204" pitchFamily="34" charset="0"/>
                  <a:cs typeface="Calibri Light" panose="020F0302020204030204" pitchFamily="34" charset="0"/>
                </a:rPr>
                <a:t>bjective – The graphic does not attempt to hide a fact or trend, nor does it attempt to create one that is not there.</a:t>
              </a:r>
            </a:p>
          </p:txBody>
        </p:sp>
      </p:grpSp>
      <p:pic>
        <p:nvPicPr>
          <p:cNvPr id="16" name="Picture 15">
            <a:extLst>
              <a:ext uri="{FF2B5EF4-FFF2-40B4-BE49-F238E27FC236}">
                <a16:creationId xmlns:a16="http://schemas.microsoft.com/office/drawing/2014/main" id="{432FD752-16D6-404D-A28F-261F7B35AE40}"/>
              </a:ext>
            </a:extLst>
          </p:cNvPr>
          <p:cNvPicPr>
            <a:picLocks noChangeAspect="1"/>
          </p:cNvPicPr>
          <p:nvPr/>
        </p:nvPicPr>
        <p:blipFill>
          <a:blip r:embed="rId3"/>
          <a:stretch>
            <a:fillRect/>
          </a:stretch>
        </p:blipFill>
        <p:spPr>
          <a:xfrm>
            <a:off x="4529607" y="2174271"/>
            <a:ext cx="4121253" cy="3206774"/>
          </a:xfrm>
          <a:prstGeom prst="rect">
            <a:avLst/>
          </a:prstGeom>
        </p:spPr>
      </p:pic>
    </p:spTree>
    <p:extLst>
      <p:ext uri="{BB962C8B-B14F-4D97-AF65-F5344CB8AC3E}">
        <p14:creationId xmlns:p14="http://schemas.microsoft.com/office/powerpoint/2010/main" val="1800205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0AD6D39-42EF-4756-B5CA-4B92EC8D8308}"/>
              </a:ext>
            </a:extLst>
          </p:cNvPr>
          <p:cNvSpPr>
            <a:spLocks noGrp="1"/>
          </p:cNvSpPr>
          <p:nvPr>
            <p:ph type="body" sz="quarter" idx="12"/>
          </p:nvPr>
        </p:nvSpPr>
        <p:spPr>
          <a:xfrm>
            <a:off x="607318" y="2649428"/>
            <a:ext cx="4362888" cy="224118"/>
          </a:xfrm>
        </p:spPr>
        <p:txBody>
          <a:bodyPr/>
          <a:lstStyle/>
          <a:p>
            <a:r>
              <a:rPr lang="en-US" sz="1400" dirty="0"/>
              <a:t>Questions?</a:t>
            </a:r>
          </a:p>
        </p:txBody>
      </p:sp>
      <p:sp>
        <p:nvSpPr>
          <p:cNvPr id="5" name="Text Placeholder 4">
            <a:extLst>
              <a:ext uri="{FF2B5EF4-FFF2-40B4-BE49-F238E27FC236}">
                <a16:creationId xmlns:a16="http://schemas.microsoft.com/office/drawing/2014/main" id="{6509D71A-EC2F-4638-AECE-04AB15BC596B}"/>
              </a:ext>
            </a:extLst>
          </p:cNvPr>
          <p:cNvSpPr>
            <a:spLocks noGrp="1"/>
          </p:cNvSpPr>
          <p:nvPr>
            <p:ph type="body" sz="quarter" idx="11"/>
          </p:nvPr>
        </p:nvSpPr>
        <p:spPr>
          <a:xfrm>
            <a:off x="607318" y="1522942"/>
            <a:ext cx="2575497" cy="289944"/>
          </a:xfrm>
        </p:spPr>
        <p:txBody>
          <a:bodyPr/>
          <a:lstStyle/>
          <a:p>
            <a:r>
              <a:rPr lang="en-US" sz="1400" dirty="0"/>
              <a:t>Theory of Data Graphics</a:t>
            </a:r>
          </a:p>
        </p:txBody>
      </p:sp>
      <p:pic>
        <p:nvPicPr>
          <p:cNvPr id="8" name="Picture 7">
            <a:extLst>
              <a:ext uri="{FF2B5EF4-FFF2-40B4-BE49-F238E27FC236}">
                <a16:creationId xmlns:a16="http://schemas.microsoft.com/office/drawing/2014/main" id="{6614849E-73C3-49D1-A320-EB4227C4E2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6" name="Text Placeholder 4">
            <a:extLst>
              <a:ext uri="{FF2B5EF4-FFF2-40B4-BE49-F238E27FC236}">
                <a16:creationId xmlns:a16="http://schemas.microsoft.com/office/drawing/2014/main" id="{C6AC1E3F-1A9A-4056-8AA2-226B4DC42991}"/>
              </a:ext>
            </a:extLst>
          </p:cNvPr>
          <p:cNvSpPr txBox="1">
            <a:spLocks/>
          </p:cNvSpPr>
          <p:nvPr/>
        </p:nvSpPr>
        <p:spPr>
          <a:xfrm>
            <a:off x="607318" y="2287105"/>
            <a:ext cx="1404355" cy="197591"/>
          </a:xfrm>
          <a:prstGeom prst="rect">
            <a:avLst/>
          </a:prstGeom>
        </p:spPr>
        <p:txBody>
          <a:bodyPr vert="horz" lIns="91440" tIns="45720" rIns="91440" bIns="45720" rtlCol="0" anchor="t">
            <a:noAutofit/>
          </a:bodyPr>
          <a:lstStyle>
            <a:lvl1pPr marL="0" indent="0" algn="l" defTabSz="887553" rtl="0" eaLnBrk="1" latinLnBrk="0" hangingPunct="1">
              <a:lnSpc>
                <a:spcPct val="90000"/>
              </a:lnSpc>
              <a:spcBef>
                <a:spcPts val="971"/>
              </a:spcBef>
              <a:buFont typeface="Arial" panose="020B0604020202020204" pitchFamily="34" charset="0"/>
              <a:buNone/>
              <a:defRPr lang="en-US" sz="1235" kern="12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65665" indent="-221888" algn="l" defTabSz="887553" rtl="0" eaLnBrk="1" latinLnBrk="0" hangingPunct="1">
              <a:lnSpc>
                <a:spcPct val="90000"/>
              </a:lnSpc>
              <a:spcBef>
                <a:spcPts val="485"/>
              </a:spcBef>
              <a:buFont typeface="Arial" panose="020B0604020202020204" pitchFamily="34" charset="0"/>
              <a:buChar char="•"/>
              <a:defRPr sz="233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2pPr>
            <a:lvl3pPr marL="1109442" indent="-221888" algn="l" defTabSz="887553" rtl="0" eaLnBrk="1" latinLnBrk="0" hangingPunct="1">
              <a:lnSpc>
                <a:spcPct val="90000"/>
              </a:lnSpc>
              <a:spcBef>
                <a:spcPts val="485"/>
              </a:spcBef>
              <a:buFont typeface="Arial" panose="020B0604020202020204" pitchFamily="34" charset="0"/>
              <a:buChar char="•"/>
              <a:defRPr sz="1941"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3pPr>
            <a:lvl4pPr marL="1553218"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4pPr>
            <a:lvl5pPr marL="1996995"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5pPr>
            <a:lvl6pPr marL="244077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6pPr>
            <a:lvl7pPr marL="2884548"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7pPr>
            <a:lvl8pPr marL="3328325"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8pPr>
            <a:lvl9pPr marL="377210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9pPr>
          </a:lstStyle>
          <a:p>
            <a:r>
              <a:rPr lang="en-US" dirty="0" err="1"/>
              <a:t>ggplot</a:t>
            </a:r>
            <a:r>
              <a:rPr lang="en-US" dirty="0"/>
              <a:t>() basics</a:t>
            </a:r>
          </a:p>
        </p:txBody>
      </p:sp>
      <p:sp>
        <p:nvSpPr>
          <p:cNvPr id="16" name="Text Placeholder 4">
            <a:extLst>
              <a:ext uri="{FF2B5EF4-FFF2-40B4-BE49-F238E27FC236}">
                <a16:creationId xmlns:a16="http://schemas.microsoft.com/office/drawing/2014/main" id="{8C2D9054-FA92-4603-B40E-FD9C4F2A56EC}"/>
              </a:ext>
            </a:extLst>
          </p:cNvPr>
          <p:cNvSpPr txBox="1">
            <a:spLocks/>
          </p:cNvSpPr>
          <p:nvPr/>
        </p:nvSpPr>
        <p:spPr>
          <a:xfrm>
            <a:off x="607318" y="1905023"/>
            <a:ext cx="3129413" cy="289944"/>
          </a:xfrm>
          <a:prstGeom prst="rect">
            <a:avLst/>
          </a:prstGeom>
        </p:spPr>
        <p:txBody>
          <a:bodyPr vert="horz" lIns="91440" tIns="45720" rIns="91440" bIns="45720" rtlCol="0">
            <a:noAutofit/>
          </a:bodyPr>
          <a:lstStyle>
            <a:lvl1pPr marL="0" indent="0" algn="l" defTabSz="887553" rtl="0" eaLnBrk="1" latinLnBrk="0" hangingPunct="1">
              <a:lnSpc>
                <a:spcPct val="90000"/>
              </a:lnSpc>
              <a:spcBef>
                <a:spcPts val="971"/>
              </a:spcBef>
              <a:buFont typeface="Arial" panose="020B0604020202020204" pitchFamily="34" charset="0"/>
              <a:buNone/>
              <a:defRPr lang="en-US" sz="1235" kern="12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65665" indent="-221888" algn="l" defTabSz="887553" rtl="0" eaLnBrk="1" latinLnBrk="0" hangingPunct="1">
              <a:lnSpc>
                <a:spcPct val="90000"/>
              </a:lnSpc>
              <a:spcBef>
                <a:spcPts val="485"/>
              </a:spcBef>
              <a:buFont typeface="Arial" panose="020B0604020202020204" pitchFamily="34" charset="0"/>
              <a:buChar char="•"/>
              <a:defRPr sz="233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2pPr>
            <a:lvl3pPr marL="1109442" indent="-221888" algn="l" defTabSz="887553" rtl="0" eaLnBrk="1" latinLnBrk="0" hangingPunct="1">
              <a:lnSpc>
                <a:spcPct val="90000"/>
              </a:lnSpc>
              <a:spcBef>
                <a:spcPts val="485"/>
              </a:spcBef>
              <a:buFont typeface="Arial" panose="020B0604020202020204" pitchFamily="34" charset="0"/>
              <a:buChar char="•"/>
              <a:defRPr sz="1941"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3pPr>
            <a:lvl4pPr marL="1553218"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4pPr>
            <a:lvl5pPr marL="1996995"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5pPr>
            <a:lvl6pPr marL="244077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6pPr>
            <a:lvl7pPr marL="2884548"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7pPr>
            <a:lvl8pPr marL="3328325"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8pPr>
            <a:lvl9pPr marL="377210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9pPr>
          </a:lstStyle>
          <a:p>
            <a:r>
              <a:rPr lang="en-US" sz="1400" dirty="0"/>
              <a:t>Building a Great Visual</a:t>
            </a:r>
          </a:p>
        </p:txBody>
      </p:sp>
    </p:spTree>
    <p:extLst>
      <p:ext uri="{BB962C8B-B14F-4D97-AF65-F5344CB8AC3E}">
        <p14:creationId xmlns:p14="http://schemas.microsoft.com/office/powerpoint/2010/main" val="631606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Building a Great Visual</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6" name="TextBox 5">
            <a:extLst>
              <a:ext uri="{FF2B5EF4-FFF2-40B4-BE49-F238E27FC236}">
                <a16:creationId xmlns:a16="http://schemas.microsoft.com/office/drawing/2014/main" id="{1C98C02F-C9D1-4898-A098-C643149A1385}"/>
              </a:ext>
            </a:extLst>
          </p:cNvPr>
          <p:cNvSpPr txBox="1"/>
          <p:nvPr/>
        </p:nvSpPr>
        <p:spPr>
          <a:xfrm>
            <a:off x="489105" y="4258818"/>
            <a:ext cx="3491549" cy="923330"/>
          </a:xfrm>
          <a:prstGeom prst="rect">
            <a:avLst/>
          </a:prstGeom>
          <a:noFill/>
        </p:spPr>
        <p:txBody>
          <a:bodyPr wrap="square" rtlCol="0">
            <a:spAutoFit/>
          </a:bodyPr>
          <a:lstStyle/>
          <a:p>
            <a:r>
              <a:rPr lang="en-US" dirty="0">
                <a:solidFill>
                  <a:srgbClr val="FF0000"/>
                </a:solidFill>
                <a:latin typeface="Calibri Light" panose="020F0302020204030204" pitchFamily="34" charset="0"/>
                <a:cs typeface="Calibri Light" panose="020F0302020204030204" pitchFamily="34" charset="0"/>
              </a:rPr>
              <a:t>Very clearly, this graph shows a </a:t>
            </a:r>
          </a:p>
          <a:p>
            <a:r>
              <a:rPr lang="en-US" dirty="0">
                <a:solidFill>
                  <a:srgbClr val="FF0000"/>
                </a:solidFill>
                <a:latin typeface="Calibri Light" panose="020F0302020204030204" pitchFamily="34" charset="0"/>
                <a:cs typeface="Calibri Light" panose="020F0302020204030204" pitchFamily="34" charset="0"/>
              </a:rPr>
              <a:t>bi-modal distribution in years of education.   </a:t>
            </a:r>
          </a:p>
        </p:txBody>
      </p:sp>
      <p:grpSp>
        <p:nvGrpSpPr>
          <p:cNvPr id="8" name="Group 7">
            <a:extLst>
              <a:ext uri="{FF2B5EF4-FFF2-40B4-BE49-F238E27FC236}">
                <a16:creationId xmlns:a16="http://schemas.microsoft.com/office/drawing/2014/main" id="{27A55E00-0F07-400D-BE4B-D9D45CAD4B9E}"/>
              </a:ext>
            </a:extLst>
          </p:cNvPr>
          <p:cNvGrpSpPr/>
          <p:nvPr/>
        </p:nvGrpSpPr>
        <p:grpSpPr>
          <a:xfrm>
            <a:off x="411253" y="2227475"/>
            <a:ext cx="3426692" cy="1733279"/>
            <a:chOff x="3888907" y="283"/>
            <a:chExt cx="3426692" cy="1733279"/>
          </a:xfrm>
          <a:scene3d>
            <a:camera prst="orthographicFront"/>
            <a:lightRig rig="flat" dir="t"/>
          </a:scene3d>
        </p:grpSpPr>
        <p:sp>
          <p:nvSpPr>
            <p:cNvPr id="9" name="Rectangle 8">
              <a:extLst>
                <a:ext uri="{FF2B5EF4-FFF2-40B4-BE49-F238E27FC236}">
                  <a16:creationId xmlns:a16="http://schemas.microsoft.com/office/drawing/2014/main" id="{87A5DC8C-648A-4635-B533-F9B7196CC1B2}"/>
                </a:ext>
              </a:extLst>
            </p:cNvPr>
            <p:cNvSpPr/>
            <p:nvPr/>
          </p:nvSpPr>
          <p:spPr>
            <a:xfrm>
              <a:off x="3888907" y="283"/>
              <a:ext cx="3426692" cy="1733279"/>
            </a:xfrm>
            <a:prstGeom prst="rect">
              <a:avLst/>
            </a:prstGeom>
            <a:solidFill>
              <a:srgbClr val="0066CC"/>
            </a:solidFill>
            <a:sp3d prstMaterial="plastic">
              <a:bevelT w="0" h="0"/>
              <a:bevelB w="0" h="0" prst="angle"/>
            </a:sp3d>
          </p:spPr>
          <p:style>
            <a:lnRef idx="0">
              <a:schemeClr val="lt1">
                <a:hueOff val="0"/>
                <a:satOff val="0"/>
                <a:lumOff val="0"/>
                <a:alphaOff val="0"/>
              </a:schemeClr>
            </a:lnRef>
            <a:fillRef idx="3">
              <a:scrgbClr r="0" g="0" b="0"/>
            </a:fillRef>
            <a:effectRef idx="2">
              <a:schemeClr val="accent2">
                <a:shade val="50000"/>
                <a:hueOff val="-15662"/>
                <a:satOff val="5082"/>
                <a:lumOff val="19845"/>
                <a:alphaOff val="0"/>
              </a:schemeClr>
            </a:effectRef>
            <a:fontRef idx="minor">
              <a:schemeClr val="lt1"/>
            </a:fontRef>
          </p:style>
        </p:sp>
        <p:sp>
          <p:nvSpPr>
            <p:cNvPr id="11" name="TextBox 10">
              <a:extLst>
                <a:ext uri="{FF2B5EF4-FFF2-40B4-BE49-F238E27FC236}">
                  <a16:creationId xmlns:a16="http://schemas.microsoft.com/office/drawing/2014/main" id="{D495D108-36B4-4CA2-8AA8-D1B8942DF1DA}"/>
                </a:ext>
              </a:extLst>
            </p:cNvPr>
            <p:cNvSpPr txBox="1"/>
            <p:nvPr/>
          </p:nvSpPr>
          <p:spPr>
            <a:xfrm>
              <a:off x="3888907" y="283"/>
              <a:ext cx="3426692" cy="1733279"/>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algn="ctr" defTabSz="1333500">
                <a:lnSpc>
                  <a:spcPct val="90000"/>
                </a:lnSpc>
                <a:spcBef>
                  <a:spcPct val="0"/>
                </a:spcBef>
                <a:spcAft>
                  <a:spcPct val="35000"/>
                </a:spcAft>
              </a:pPr>
              <a:r>
                <a:rPr lang="en-US" sz="3000" b="1" dirty="0">
                  <a:latin typeface="Calibri Light" panose="020F0302020204030204" pitchFamily="34" charset="0"/>
                  <a:cs typeface="Calibri Light" panose="020F0302020204030204" pitchFamily="34" charset="0"/>
                </a:rPr>
                <a:t>O</a:t>
              </a:r>
              <a:r>
                <a:rPr lang="en-US" sz="2000" b="1" dirty="0">
                  <a:latin typeface="Calibri Light" panose="020F0302020204030204" pitchFamily="34" charset="0"/>
                  <a:cs typeface="Calibri Light" panose="020F0302020204030204" pitchFamily="34" charset="0"/>
                </a:rPr>
                <a:t>bjective – The graphic does not attempt to hide a fact or trend, nor does it attempt to create one that is not there.</a:t>
              </a:r>
            </a:p>
          </p:txBody>
        </p:sp>
      </p:grpSp>
      <p:pic>
        <p:nvPicPr>
          <p:cNvPr id="12" name="Picture 11">
            <a:extLst>
              <a:ext uri="{FF2B5EF4-FFF2-40B4-BE49-F238E27FC236}">
                <a16:creationId xmlns:a16="http://schemas.microsoft.com/office/drawing/2014/main" id="{43F999ED-700D-4F6A-9FAE-3BDD93371B96}"/>
              </a:ext>
            </a:extLst>
          </p:cNvPr>
          <p:cNvPicPr>
            <a:picLocks noChangeAspect="1"/>
          </p:cNvPicPr>
          <p:nvPr/>
        </p:nvPicPr>
        <p:blipFill>
          <a:blip r:embed="rId3"/>
          <a:stretch>
            <a:fillRect/>
          </a:stretch>
        </p:blipFill>
        <p:spPr>
          <a:xfrm>
            <a:off x="4529607" y="2173713"/>
            <a:ext cx="4121253" cy="3206774"/>
          </a:xfrm>
          <a:prstGeom prst="rect">
            <a:avLst/>
          </a:prstGeom>
        </p:spPr>
      </p:pic>
    </p:spTree>
    <p:extLst>
      <p:ext uri="{BB962C8B-B14F-4D97-AF65-F5344CB8AC3E}">
        <p14:creationId xmlns:p14="http://schemas.microsoft.com/office/powerpoint/2010/main" val="29016949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Building a Great Visual</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grpSp>
        <p:nvGrpSpPr>
          <p:cNvPr id="6" name="Group 5">
            <a:extLst>
              <a:ext uri="{FF2B5EF4-FFF2-40B4-BE49-F238E27FC236}">
                <a16:creationId xmlns:a16="http://schemas.microsoft.com/office/drawing/2014/main" id="{52BCA394-8AC2-4DE0-8879-999A9781ABB4}"/>
              </a:ext>
            </a:extLst>
          </p:cNvPr>
          <p:cNvGrpSpPr/>
          <p:nvPr/>
        </p:nvGrpSpPr>
        <p:grpSpPr>
          <a:xfrm>
            <a:off x="423654" y="2247982"/>
            <a:ext cx="3426692" cy="943891"/>
            <a:chOff x="173335" y="2022442"/>
            <a:chExt cx="3426692" cy="943891"/>
          </a:xfrm>
          <a:scene3d>
            <a:camera prst="orthographicFront"/>
            <a:lightRig rig="flat" dir="t"/>
          </a:scene3d>
        </p:grpSpPr>
        <p:sp>
          <p:nvSpPr>
            <p:cNvPr id="8" name="Rectangle 7">
              <a:extLst>
                <a:ext uri="{FF2B5EF4-FFF2-40B4-BE49-F238E27FC236}">
                  <a16:creationId xmlns:a16="http://schemas.microsoft.com/office/drawing/2014/main" id="{4A1DC629-4CC0-4080-90F0-FFB291B872E5}"/>
                </a:ext>
              </a:extLst>
            </p:cNvPr>
            <p:cNvSpPr/>
            <p:nvPr/>
          </p:nvSpPr>
          <p:spPr>
            <a:xfrm>
              <a:off x="173335" y="2022442"/>
              <a:ext cx="3426692" cy="943891"/>
            </a:xfrm>
            <a:prstGeom prst="rect">
              <a:avLst/>
            </a:prstGeom>
            <a:solidFill>
              <a:srgbClr val="5AA6BE"/>
            </a:solidFill>
            <a:sp3d prstMaterial="plastic">
              <a:bevelT w="0" h="0"/>
              <a:bevelB w="0" h="0" prst="angle"/>
            </a:sp3d>
          </p:spPr>
          <p:style>
            <a:lnRef idx="0">
              <a:schemeClr val="lt1">
                <a:hueOff val="0"/>
                <a:satOff val="0"/>
                <a:lumOff val="0"/>
                <a:alphaOff val="0"/>
              </a:schemeClr>
            </a:lnRef>
            <a:fillRef idx="3">
              <a:scrgbClr r="0" g="0" b="0"/>
            </a:fillRef>
            <a:effectRef idx="2">
              <a:schemeClr val="accent2">
                <a:shade val="50000"/>
                <a:hueOff val="-31325"/>
                <a:satOff val="10163"/>
                <a:lumOff val="39690"/>
                <a:alphaOff val="0"/>
              </a:schemeClr>
            </a:effectRef>
            <a:fontRef idx="minor">
              <a:schemeClr val="lt1"/>
            </a:fontRef>
          </p:style>
        </p:sp>
        <p:sp>
          <p:nvSpPr>
            <p:cNvPr id="9" name="TextBox 8">
              <a:extLst>
                <a:ext uri="{FF2B5EF4-FFF2-40B4-BE49-F238E27FC236}">
                  <a16:creationId xmlns:a16="http://schemas.microsoft.com/office/drawing/2014/main" id="{2F0F964D-88DB-4934-B472-7DDD8072C496}"/>
                </a:ext>
              </a:extLst>
            </p:cNvPr>
            <p:cNvSpPr txBox="1"/>
            <p:nvPr/>
          </p:nvSpPr>
          <p:spPr>
            <a:xfrm>
              <a:off x="173335" y="2022442"/>
              <a:ext cx="3426692" cy="943891"/>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algn="ctr" defTabSz="1333500">
                <a:lnSpc>
                  <a:spcPct val="90000"/>
                </a:lnSpc>
                <a:spcBef>
                  <a:spcPct val="0"/>
                </a:spcBef>
                <a:spcAft>
                  <a:spcPct val="35000"/>
                </a:spcAft>
              </a:pPr>
              <a:r>
                <a:rPr lang="en-US" sz="3000" b="1" dirty="0">
                  <a:solidFill>
                    <a:schemeClr val="bg1"/>
                  </a:solidFill>
                  <a:latin typeface="Calibri Light" panose="020F0302020204030204" pitchFamily="34" charset="0"/>
                  <a:cs typeface="Calibri Light" panose="020F0302020204030204" pitchFamily="34" charset="0"/>
                </a:rPr>
                <a:t>O</a:t>
              </a:r>
              <a:r>
                <a:rPr lang="en-US" sz="2000" b="1" dirty="0">
                  <a:solidFill>
                    <a:schemeClr val="bg1"/>
                  </a:solidFill>
                  <a:latin typeface="Calibri Light" panose="020F0302020204030204" pitchFamily="34" charset="0"/>
                  <a:cs typeface="Calibri Light" panose="020F0302020204030204" pitchFamily="34" charset="0"/>
                </a:rPr>
                <a:t>riginal – </a:t>
              </a:r>
              <a:r>
                <a:rPr lang="en-US" b="1" dirty="0">
                  <a:solidFill>
                    <a:schemeClr val="bg1"/>
                  </a:solidFill>
                  <a:latin typeface="Calibri Light" panose="020F0302020204030204" pitchFamily="34" charset="0"/>
                  <a:cs typeface="Calibri Light" panose="020F0302020204030204" pitchFamily="34" charset="0"/>
                </a:rPr>
                <a:t>The graphic contains verifiable data sources</a:t>
              </a:r>
            </a:p>
          </p:txBody>
        </p:sp>
      </p:grpSp>
      <p:pic>
        <p:nvPicPr>
          <p:cNvPr id="11" name="Picture 10">
            <a:extLst>
              <a:ext uri="{FF2B5EF4-FFF2-40B4-BE49-F238E27FC236}">
                <a16:creationId xmlns:a16="http://schemas.microsoft.com/office/drawing/2014/main" id="{45A06ABA-B5B3-4309-83E3-47B610221B4D}"/>
              </a:ext>
            </a:extLst>
          </p:cNvPr>
          <p:cNvPicPr>
            <a:picLocks noChangeAspect="1"/>
          </p:cNvPicPr>
          <p:nvPr/>
        </p:nvPicPr>
        <p:blipFill>
          <a:blip r:embed="rId3"/>
          <a:stretch>
            <a:fillRect/>
          </a:stretch>
        </p:blipFill>
        <p:spPr>
          <a:xfrm>
            <a:off x="4529607" y="2173713"/>
            <a:ext cx="4121253" cy="3206774"/>
          </a:xfrm>
          <a:prstGeom prst="rect">
            <a:avLst/>
          </a:prstGeom>
        </p:spPr>
      </p:pic>
    </p:spTree>
    <p:extLst>
      <p:ext uri="{BB962C8B-B14F-4D97-AF65-F5344CB8AC3E}">
        <p14:creationId xmlns:p14="http://schemas.microsoft.com/office/powerpoint/2010/main" val="28935049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Building a Great Visual</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6" name="Content Placeholder 2">
            <a:extLst>
              <a:ext uri="{FF2B5EF4-FFF2-40B4-BE49-F238E27FC236}">
                <a16:creationId xmlns:a16="http://schemas.microsoft.com/office/drawing/2014/main" id="{0FF48738-37C3-4C7A-A35A-835654F9F3C0}"/>
              </a:ext>
            </a:extLst>
          </p:cNvPr>
          <p:cNvSpPr txBox="1">
            <a:spLocks/>
          </p:cNvSpPr>
          <p:nvPr/>
        </p:nvSpPr>
        <p:spPr>
          <a:xfrm>
            <a:off x="659793" y="3429000"/>
            <a:ext cx="3122676" cy="2183130"/>
          </a:xfrm>
          <a:prstGeom prst="rect">
            <a:avLst/>
          </a:prstGeom>
        </p:spPr>
        <p:txBody>
          <a:bodyPr>
            <a:normAutofit/>
          </a:bodyPr>
          <a:lstStyle>
            <a:lvl1pPr marL="221888" indent="-221888" algn="l" defTabSz="887553" rtl="0" eaLnBrk="1" latinLnBrk="0" hangingPunct="1">
              <a:lnSpc>
                <a:spcPct val="90000"/>
              </a:lnSpc>
              <a:spcBef>
                <a:spcPts val="971"/>
              </a:spcBef>
              <a:buFont typeface="Arial" panose="020B0604020202020204" pitchFamily="34" charset="0"/>
              <a:buChar char="•"/>
              <a:defRPr sz="2718"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vl2pPr marL="665665" indent="-221888" algn="l" defTabSz="887553" rtl="0" eaLnBrk="1" latinLnBrk="0" hangingPunct="1">
              <a:lnSpc>
                <a:spcPct val="90000"/>
              </a:lnSpc>
              <a:spcBef>
                <a:spcPts val="485"/>
              </a:spcBef>
              <a:buFont typeface="Arial" panose="020B0604020202020204" pitchFamily="34" charset="0"/>
              <a:buChar char="•"/>
              <a:defRPr sz="233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2pPr>
            <a:lvl3pPr marL="1109442" indent="-221888" algn="l" defTabSz="887553" rtl="0" eaLnBrk="1" latinLnBrk="0" hangingPunct="1">
              <a:lnSpc>
                <a:spcPct val="90000"/>
              </a:lnSpc>
              <a:spcBef>
                <a:spcPts val="485"/>
              </a:spcBef>
              <a:buFont typeface="Arial" panose="020B0604020202020204" pitchFamily="34" charset="0"/>
              <a:buChar char="•"/>
              <a:defRPr sz="1941"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3pPr>
            <a:lvl4pPr marL="1553218"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4pPr>
            <a:lvl5pPr marL="1996995"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5pPr>
            <a:lvl6pPr marL="244077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6pPr>
            <a:lvl7pPr marL="2884548"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7pPr>
            <a:lvl8pPr marL="3328325"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8pPr>
            <a:lvl9pPr marL="377210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9pPr>
          </a:lstStyle>
          <a:p>
            <a:r>
              <a:rPr lang="en-US" sz="1800">
                <a:solidFill>
                  <a:srgbClr val="FF0000"/>
                </a:solidFill>
                <a:latin typeface="Calibri Light" panose="020F0302020204030204" pitchFamily="34" charset="0"/>
                <a:cs typeface="Calibri Light" panose="020F0302020204030204" pitchFamily="34" charset="0"/>
              </a:rPr>
              <a:t>Graphics should </a:t>
            </a:r>
          </a:p>
          <a:p>
            <a:pPr marL="342900" indent="-342900">
              <a:buFont typeface="Arial" panose="020B0604020202020204" pitchFamily="34" charset="0"/>
              <a:buAutoNum type="arabicPeriod"/>
            </a:pPr>
            <a:r>
              <a:rPr lang="en-US" sz="1800">
                <a:solidFill>
                  <a:srgbClr val="FF0000"/>
                </a:solidFill>
                <a:latin typeface="Calibri Light" panose="020F0302020204030204" pitchFamily="34" charset="0"/>
                <a:cs typeface="Calibri Light" panose="020F0302020204030204" pitchFamily="34" charset="0"/>
              </a:rPr>
              <a:t>Stand-alone.  </a:t>
            </a:r>
          </a:p>
          <a:p>
            <a:pPr marL="342900" indent="-342900">
              <a:buFont typeface="Arial" panose="020B0604020202020204" pitchFamily="34" charset="0"/>
              <a:buAutoNum type="arabicPeriod"/>
            </a:pPr>
            <a:r>
              <a:rPr lang="en-US" sz="1800">
                <a:solidFill>
                  <a:srgbClr val="FF0000"/>
                </a:solidFill>
                <a:latin typeface="Calibri Light" panose="020F0302020204030204" pitchFamily="34" charset="0"/>
                <a:cs typeface="Calibri Light" panose="020F0302020204030204" pitchFamily="34" charset="0"/>
              </a:rPr>
              <a:t>Contain the data source used to create the graph</a:t>
            </a:r>
          </a:p>
          <a:p>
            <a:pPr marL="342900" indent="-342900">
              <a:buFont typeface="Arial" panose="020B0604020202020204" pitchFamily="34" charset="0"/>
              <a:buAutoNum type="arabicPeriod"/>
            </a:pPr>
            <a:r>
              <a:rPr lang="en-US" sz="1800">
                <a:solidFill>
                  <a:srgbClr val="FF0000"/>
                </a:solidFill>
                <a:latin typeface="Calibri Light" panose="020F0302020204030204" pitchFamily="34" charset="0"/>
                <a:cs typeface="Calibri Light" panose="020F0302020204030204" pitchFamily="34" charset="0"/>
              </a:rPr>
              <a:t>That data source should be reliable. </a:t>
            </a:r>
          </a:p>
          <a:p>
            <a:pPr marL="342900" lvl="1" indent="0">
              <a:buFont typeface="Arial" panose="020B0604020202020204" pitchFamily="34" charset="0"/>
              <a:buNone/>
            </a:pPr>
            <a:endParaRPr lang="en-US"/>
          </a:p>
          <a:p>
            <a:pPr marL="342900" lvl="1" indent="0">
              <a:buFont typeface="Arial" panose="020B0604020202020204" pitchFamily="34" charset="0"/>
              <a:buNone/>
            </a:pPr>
            <a:endParaRPr lang="en-US" dirty="0"/>
          </a:p>
        </p:txBody>
      </p:sp>
      <p:sp>
        <p:nvSpPr>
          <p:cNvPr id="8" name="TextBox 7">
            <a:extLst>
              <a:ext uri="{FF2B5EF4-FFF2-40B4-BE49-F238E27FC236}">
                <a16:creationId xmlns:a16="http://schemas.microsoft.com/office/drawing/2014/main" id="{2DAC4AE6-78E4-4F69-B72B-03B3C8FFF801}"/>
              </a:ext>
            </a:extLst>
          </p:cNvPr>
          <p:cNvSpPr txBox="1"/>
          <p:nvPr/>
        </p:nvSpPr>
        <p:spPr>
          <a:xfrm>
            <a:off x="4546921" y="5410081"/>
            <a:ext cx="4264836" cy="400110"/>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Source: General Social Survey, </a:t>
            </a:r>
            <a:r>
              <a:rPr lang="en-US" sz="1000" dirty="0">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http://www.gss.norc.org/</a:t>
            </a:r>
            <a:r>
              <a:rPr lang="en-US" sz="1000" dirty="0">
                <a:latin typeface="Arial" panose="020B0604020202020204" pitchFamily="34" charset="0"/>
                <a:cs typeface="Arial" panose="020B0604020202020204" pitchFamily="34" charset="0"/>
              </a:rPr>
              <a:t>. </a:t>
            </a:r>
          </a:p>
          <a:p>
            <a:r>
              <a:rPr lang="en-US" sz="1000" dirty="0">
                <a:latin typeface="Arial" panose="020B0604020202020204" pitchFamily="34" charset="0"/>
                <a:cs typeface="Arial" panose="020B0604020202020204" pitchFamily="34" charset="0"/>
              </a:rPr>
              <a:t>Variable: Non-Missing values of the field </a:t>
            </a:r>
            <a:r>
              <a:rPr lang="en-US" sz="1000" i="1" dirty="0">
                <a:latin typeface="Arial" panose="020B0604020202020204" pitchFamily="34" charset="0"/>
                <a:cs typeface="Arial" panose="020B0604020202020204" pitchFamily="34" charset="0"/>
              </a:rPr>
              <a:t>EDUC.</a:t>
            </a:r>
          </a:p>
        </p:txBody>
      </p:sp>
      <p:grpSp>
        <p:nvGrpSpPr>
          <p:cNvPr id="9" name="Group 8">
            <a:extLst>
              <a:ext uri="{FF2B5EF4-FFF2-40B4-BE49-F238E27FC236}">
                <a16:creationId xmlns:a16="http://schemas.microsoft.com/office/drawing/2014/main" id="{2A5F0ECC-FD8A-450C-B4F5-568BA668374F}"/>
              </a:ext>
            </a:extLst>
          </p:cNvPr>
          <p:cNvGrpSpPr/>
          <p:nvPr/>
        </p:nvGrpSpPr>
        <p:grpSpPr>
          <a:xfrm>
            <a:off x="423654" y="2247982"/>
            <a:ext cx="3426692" cy="943891"/>
            <a:chOff x="173335" y="2022442"/>
            <a:chExt cx="3426692" cy="943891"/>
          </a:xfrm>
          <a:scene3d>
            <a:camera prst="orthographicFront"/>
            <a:lightRig rig="flat" dir="t"/>
          </a:scene3d>
        </p:grpSpPr>
        <p:sp>
          <p:nvSpPr>
            <p:cNvPr id="11" name="Rectangle 10">
              <a:extLst>
                <a:ext uri="{FF2B5EF4-FFF2-40B4-BE49-F238E27FC236}">
                  <a16:creationId xmlns:a16="http://schemas.microsoft.com/office/drawing/2014/main" id="{137853D5-025A-4F1F-B129-362B1F48C514}"/>
                </a:ext>
              </a:extLst>
            </p:cNvPr>
            <p:cNvSpPr/>
            <p:nvPr/>
          </p:nvSpPr>
          <p:spPr>
            <a:xfrm>
              <a:off x="173335" y="2022442"/>
              <a:ext cx="3426692" cy="943891"/>
            </a:xfrm>
            <a:prstGeom prst="rect">
              <a:avLst/>
            </a:prstGeom>
            <a:solidFill>
              <a:srgbClr val="5AA6BE"/>
            </a:solidFill>
            <a:sp3d prstMaterial="plastic">
              <a:bevelT w="0" h="0"/>
              <a:bevelB w="0" h="0" prst="angle"/>
            </a:sp3d>
          </p:spPr>
          <p:style>
            <a:lnRef idx="0">
              <a:schemeClr val="lt1">
                <a:hueOff val="0"/>
                <a:satOff val="0"/>
                <a:lumOff val="0"/>
                <a:alphaOff val="0"/>
              </a:schemeClr>
            </a:lnRef>
            <a:fillRef idx="3">
              <a:scrgbClr r="0" g="0" b="0"/>
            </a:fillRef>
            <a:effectRef idx="2">
              <a:schemeClr val="accent2">
                <a:shade val="50000"/>
                <a:hueOff val="-31325"/>
                <a:satOff val="10163"/>
                <a:lumOff val="39690"/>
                <a:alphaOff val="0"/>
              </a:schemeClr>
            </a:effectRef>
            <a:fontRef idx="minor">
              <a:schemeClr val="lt1"/>
            </a:fontRef>
          </p:style>
        </p:sp>
        <p:sp>
          <p:nvSpPr>
            <p:cNvPr id="12" name="TextBox 11">
              <a:extLst>
                <a:ext uri="{FF2B5EF4-FFF2-40B4-BE49-F238E27FC236}">
                  <a16:creationId xmlns:a16="http://schemas.microsoft.com/office/drawing/2014/main" id="{F3E026B2-D081-4E5F-8C4F-8D7DA2C9C4AC}"/>
                </a:ext>
              </a:extLst>
            </p:cNvPr>
            <p:cNvSpPr txBox="1"/>
            <p:nvPr/>
          </p:nvSpPr>
          <p:spPr>
            <a:xfrm>
              <a:off x="173335" y="2022442"/>
              <a:ext cx="3426692" cy="943891"/>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algn="ctr" defTabSz="1333500">
                <a:lnSpc>
                  <a:spcPct val="90000"/>
                </a:lnSpc>
                <a:spcBef>
                  <a:spcPct val="0"/>
                </a:spcBef>
                <a:spcAft>
                  <a:spcPct val="35000"/>
                </a:spcAft>
              </a:pPr>
              <a:r>
                <a:rPr lang="en-US" sz="3000" b="1" dirty="0">
                  <a:solidFill>
                    <a:schemeClr val="bg1"/>
                  </a:solidFill>
                  <a:latin typeface="Calibri Light" panose="020F0302020204030204" pitchFamily="34" charset="0"/>
                  <a:cs typeface="Calibri Light" panose="020F0302020204030204" pitchFamily="34" charset="0"/>
                </a:rPr>
                <a:t>O</a:t>
              </a:r>
              <a:r>
                <a:rPr lang="en-US" sz="2000" b="1" dirty="0">
                  <a:solidFill>
                    <a:schemeClr val="bg1"/>
                  </a:solidFill>
                  <a:latin typeface="Calibri Light" panose="020F0302020204030204" pitchFamily="34" charset="0"/>
                  <a:cs typeface="Calibri Light" panose="020F0302020204030204" pitchFamily="34" charset="0"/>
                </a:rPr>
                <a:t>riginal – </a:t>
              </a:r>
              <a:r>
                <a:rPr lang="en-US" b="1" dirty="0">
                  <a:solidFill>
                    <a:schemeClr val="bg1"/>
                  </a:solidFill>
                  <a:latin typeface="Calibri Light" panose="020F0302020204030204" pitchFamily="34" charset="0"/>
                  <a:cs typeface="Calibri Light" panose="020F0302020204030204" pitchFamily="34" charset="0"/>
                </a:rPr>
                <a:t>The graphic contains verifiable data sources</a:t>
              </a:r>
            </a:p>
          </p:txBody>
        </p:sp>
      </p:grpSp>
      <p:pic>
        <p:nvPicPr>
          <p:cNvPr id="13" name="Picture 12">
            <a:extLst>
              <a:ext uri="{FF2B5EF4-FFF2-40B4-BE49-F238E27FC236}">
                <a16:creationId xmlns:a16="http://schemas.microsoft.com/office/drawing/2014/main" id="{9F81FF61-3C7B-418D-92E6-96CB7638805F}"/>
              </a:ext>
            </a:extLst>
          </p:cNvPr>
          <p:cNvPicPr>
            <a:picLocks noChangeAspect="1"/>
          </p:cNvPicPr>
          <p:nvPr/>
        </p:nvPicPr>
        <p:blipFill>
          <a:blip r:embed="rId4"/>
          <a:stretch>
            <a:fillRect/>
          </a:stretch>
        </p:blipFill>
        <p:spPr>
          <a:xfrm>
            <a:off x="4529607" y="2173713"/>
            <a:ext cx="4121253" cy="3206774"/>
          </a:xfrm>
          <a:prstGeom prst="rect">
            <a:avLst/>
          </a:prstGeom>
        </p:spPr>
      </p:pic>
    </p:spTree>
    <p:extLst>
      <p:ext uri="{BB962C8B-B14F-4D97-AF65-F5344CB8AC3E}">
        <p14:creationId xmlns:p14="http://schemas.microsoft.com/office/powerpoint/2010/main" val="3657290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Building a Great Visual</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grpSp>
        <p:nvGrpSpPr>
          <p:cNvPr id="6" name="Group 5">
            <a:extLst>
              <a:ext uri="{FF2B5EF4-FFF2-40B4-BE49-F238E27FC236}">
                <a16:creationId xmlns:a16="http://schemas.microsoft.com/office/drawing/2014/main" id="{0008F813-0980-492F-A76D-53DF4C0A17F8}"/>
              </a:ext>
            </a:extLst>
          </p:cNvPr>
          <p:cNvGrpSpPr/>
          <p:nvPr/>
        </p:nvGrpSpPr>
        <p:grpSpPr>
          <a:xfrm>
            <a:off x="425587" y="2248226"/>
            <a:ext cx="3426692" cy="943891"/>
            <a:chOff x="3888907" y="2022442"/>
            <a:chExt cx="3426692" cy="943891"/>
          </a:xfrm>
          <a:scene3d>
            <a:camera prst="orthographicFront"/>
            <a:lightRig rig="flat" dir="t"/>
          </a:scene3d>
        </p:grpSpPr>
        <p:sp>
          <p:nvSpPr>
            <p:cNvPr id="8" name="Rectangle 7">
              <a:extLst>
                <a:ext uri="{FF2B5EF4-FFF2-40B4-BE49-F238E27FC236}">
                  <a16:creationId xmlns:a16="http://schemas.microsoft.com/office/drawing/2014/main" id="{1C67E02A-2C52-4753-9386-4830EACF7B7B}"/>
                </a:ext>
              </a:extLst>
            </p:cNvPr>
            <p:cNvSpPr/>
            <p:nvPr/>
          </p:nvSpPr>
          <p:spPr>
            <a:xfrm>
              <a:off x="3888907" y="2022442"/>
              <a:ext cx="3426692" cy="943891"/>
            </a:xfrm>
            <a:prstGeom prst="rect">
              <a:avLst/>
            </a:prstGeom>
            <a:solidFill>
              <a:schemeClr val="bg1">
                <a:lumMod val="50000"/>
              </a:schemeClr>
            </a:solidFill>
            <a:sp3d prstMaterial="plastic">
              <a:bevelT w="0" h="0"/>
              <a:bevelB w="0" h="0" prst="angle"/>
            </a:sp3d>
          </p:spPr>
          <p:style>
            <a:lnRef idx="0">
              <a:schemeClr val="lt1">
                <a:hueOff val="0"/>
                <a:satOff val="0"/>
                <a:lumOff val="0"/>
                <a:alphaOff val="0"/>
              </a:schemeClr>
            </a:lnRef>
            <a:fillRef idx="3">
              <a:scrgbClr r="0" g="0" b="0"/>
            </a:fillRef>
            <a:effectRef idx="2">
              <a:schemeClr val="accent2">
                <a:shade val="50000"/>
                <a:hueOff val="-15662"/>
                <a:satOff val="5082"/>
                <a:lumOff val="19845"/>
                <a:alphaOff val="0"/>
              </a:schemeClr>
            </a:effectRef>
            <a:fontRef idx="minor">
              <a:schemeClr val="lt1"/>
            </a:fontRef>
          </p:style>
        </p:sp>
        <p:sp>
          <p:nvSpPr>
            <p:cNvPr id="9" name="TextBox 8">
              <a:extLst>
                <a:ext uri="{FF2B5EF4-FFF2-40B4-BE49-F238E27FC236}">
                  <a16:creationId xmlns:a16="http://schemas.microsoft.com/office/drawing/2014/main" id="{33697E44-B4D6-4854-A902-DAAFC1009328}"/>
                </a:ext>
              </a:extLst>
            </p:cNvPr>
            <p:cNvSpPr txBox="1"/>
            <p:nvPr/>
          </p:nvSpPr>
          <p:spPr>
            <a:xfrm>
              <a:off x="3888907" y="2022442"/>
              <a:ext cx="3426692" cy="943891"/>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algn="ctr" defTabSz="1333500">
                <a:lnSpc>
                  <a:spcPct val="90000"/>
                </a:lnSpc>
                <a:spcBef>
                  <a:spcPct val="0"/>
                </a:spcBef>
                <a:spcAft>
                  <a:spcPct val="35000"/>
                </a:spcAft>
              </a:pPr>
              <a:r>
                <a:rPr lang="en-US" sz="3000" b="1" dirty="0">
                  <a:latin typeface="Calibri Light" panose="020F0302020204030204" pitchFamily="34" charset="0"/>
                  <a:cs typeface="Calibri Light" panose="020F0302020204030204" pitchFamily="34" charset="0"/>
                </a:rPr>
                <a:t>O</a:t>
              </a:r>
              <a:r>
                <a:rPr lang="en-US" sz="2000" b="1" dirty="0">
                  <a:latin typeface="Calibri Light" panose="020F0302020204030204" pitchFamily="34" charset="0"/>
                  <a:cs typeface="Calibri Light" panose="020F0302020204030204" pitchFamily="34" charset="0"/>
                </a:rPr>
                <a:t>pen – </a:t>
              </a:r>
              <a:r>
                <a:rPr lang="en-US" b="1" dirty="0">
                  <a:latin typeface="Calibri Light" panose="020F0302020204030204" pitchFamily="34" charset="0"/>
                  <a:cs typeface="Calibri Light" panose="020F0302020204030204" pitchFamily="34" charset="0"/>
                </a:rPr>
                <a:t>The graphic is clear and concise. </a:t>
              </a:r>
              <a:br>
                <a:rPr lang="en-US" b="1" dirty="0">
                  <a:latin typeface="Calibri Light" panose="020F0302020204030204" pitchFamily="34" charset="0"/>
                  <a:cs typeface="Calibri Light" panose="020F0302020204030204" pitchFamily="34" charset="0"/>
                </a:rPr>
              </a:br>
              <a:r>
                <a:rPr lang="en-US" b="1" dirty="0">
                  <a:latin typeface="Calibri Light" panose="020F0302020204030204" pitchFamily="34" charset="0"/>
                  <a:cs typeface="Calibri Light" panose="020F0302020204030204" pitchFamily="34" charset="0"/>
                </a:rPr>
                <a:t>Simple is best!</a:t>
              </a:r>
            </a:p>
          </p:txBody>
        </p:sp>
      </p:grpSp>
      <p:pic>
        <p:nvPicPr>
          <p:cNvPr id="11" name="Picture 10" descr="A picture containing text, map&#10;&#10;Description automatically generated">
            <a:extLst>
              <a:ext uri="{FF2B5EF4-FFF2-40B4-BE49-F238E27FC236}">
                <a16:creationId xmlns:a16="http://schemas.microsoft.com/office/drawing/2014/main" id="{7607CA72-A587-48FF-84B7-A067E065E7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71544" y="2338549"/>
            <a:ext cx="4697889" cy="2974736"/>
          </a:xfrm>
          <a:prstGeom prst="rect">
            <a:avLst/>
          </a:prstGeom>
        </p:spPr>
      </p:pic>
      <p:sp>
        <p:nvSpPr>
          <p:cNvPr id="12" name="Text Placeholder 1">
            <a:extLst>
              <a:ext uri="{FF2B5EF4-FFF2-40B4-BE49-F238E27FC236}">
                <a16:creationId xmlns:a16="http://schemas.microsoft.com/office/drawing/2014/main" id="{DCAE9CE2-5691-4166-9DEE-31C78EF6103F}"/>
              </a:ext>
            </a:extLst>
          </p:cNvPr>
          <p:cNvSpPr txBox="1">
            <a:spLocks/>
          </p:cNvSpPr>
          <p:nvPr/>
        </p:nvSpPr>
        <p:spPr>
          <a:xfrm>
            <a:off x="3971544" y="5334333"/>
            <a:ext cx="4647082" cy="341263"/>
          </a:xfrm>
          <a:prstGeom prst="rect">
            <a:avLst/>
          </a:prstGeom>
        </p:spPr>
        <p:txBody>
          <a:bodyPr/>
          <a:lstStyle>
            <a:lvl1pPr marL="221888" indent="-221888" algn="l" defTabSz="887553" rtl="0" eaLnBrk="1" latinLnBrk="0" hangingPunct="1">
              <a:lnSpc>
                <a:spcPct val="90000"/>
              </a:lnSpc>
              <a:spcBef>
                <a:spcPts val="971"/>
              </a:spcBef>
              <a:buFont typeface="Arial" panose="020B0604020202020204" pitchFamily="34" charset="0"/>
              <a:buChar char="•"/>
              <a:defRPr sz="2718"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vl2pPr marL="665665" indent="-221888" algn="l" defTabSz="887553" rtl="0" eaLnBrk="1" latinLnBrk="0" hangingPunct="1">
              <a:lnSpc>
                <a:spcPct val="90000"/>
              </a:lnSpc>
              <a:spcBef>
                <a:spcPts val="485"/>
              </a:spcBef>
              <a:buFont typeface="Arial" panose="020B0604020202020204" pitchFamily="34" charset="0"/>
              <a:buChar char="•"/>
              <a:defRPr sz="233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2pPr>
            <a:lvl3pPr marL="1109442" indent="-221888" algn="l" defTabSz="887553" rtl="0" eaLnBrk="1" latinLnBrk="0" hangingPunct="1">
              <a:lnSpc>
                <a:spcPct val="90000"/>
              </a:lnSpc>
              <a:spcBef>
                <a:spcPts val="485"/>
              </a:spcBef>
              <a:buFont typeface="Arial" panose="020B0604020202020204" pitchFamily="34" charset="0"/>
              <a:buChar char="•"/>
              <a:defRPr sz="1941"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3pPr>
            <a:lvl4pPr marL="1553218"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4pPr>
            <a:lvl5pPr marL="1996995"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5pPr>
            <a:lvl6pPr marL="244077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6pPr>
            <a:lvl7pPr marL="2884548"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7pPr>
            <a:lvl8pPr marL="3328325"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8pPr>
            <a:lvl9pPr marL="377210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9pPr>
          </a:lstStyle>
          <a:p>
            <a:pPr marL="0" indent="0">
              <a:buFont typeface="Arial" panose="020B0604020202020204" pitchFamily="34" charset="0"/>
              <a:buNone/>
            </a:pPr>
            <a:r>
              <a:rPr lang="en-US" sz="1000" dirty="0"/>
              <a:t>Source: </a:t>
            </a:r>
            <a:r>
              <a:rPr lang="en-US" sz="1000" dirty="0">
                <a:hlinkClick r:id="rId4"/>
              </a:rPr>
              <a:t>https://theconversation.com/three-graphs-that-show-a-global-slowdown-in-covid-19-deaths-135756</a:t>
            </a:r>
            <a:endParaRPr lang="en-US" sz="1000" dirty="0"/>
          </a:p>
        </p:txBody>
      </p:sp>
    </p:spTree>
    <p:extLst>
      <p:ext uri="{BB962C8B-B14F-4D97-AF65-F5344CB8AC3E}">
        <p14:creationId xmlns:p14="http://schemas.microsoft.com/office/powerpoint/2010/main" val="3507691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Building a Great Visual</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grpSp>
        <p:nvGrpSpPr>
          <p:cNvPr id="6" name="Group 5">
            <a:extLst>
              <a:ext uri="{FF2B5EF4-FFF2-40B4-BE49-F238E27FC236}">
                <a16:creationId xmlns:a16="http://schemas.microsoft.com/office/drawing/2014/main" id="{3712104F-7FD9-430C-8812-78E0A47BF8E2}"/>
              </a:ext>
            </a:extLst>
          </p:cNvPr>
          <p:cNvGrpSpPr/>
          <p:nvPr/>
        </p:nvGrpSpPr>
        <p:grpSpPr>
          <a:xfrm>
            <a:off x="425587" y="2248226"/>
            <a:ext cx="3426692" cy="943891"/>
            <a:chOff x="3888907" y="2022442"/>
            <a:chExt cx="3426692" cy="943891"/>
          </a:xfrm>
          <a:scene3d>
            <a:camera prst="orthographicFront"/>
            <a:lightRig rig="flat" dir="t"/>
          </a:scene3d>
        </p:grpSpPr>
        <p:sp>
          <p:nvSpPr>
            <p:cNvPr id="8" name="Rectangle 7">
              <a:extLst>
                <a:ext uri="{FF2B5EF4-FFF2-40B4-BE49-F238E27FC236}">
                  <a16:creationId xmlns:a16="http://schemas.microsoft.com/office/drawing/2014/main" id="{7A3E5769-23E8-4B6E-9103-EFB91B0FA922}"/>
                </a:ext>
              </a:extLst>
            </p:cNvPr>
            <p:cNvSpPr/>
            <p:nvPr/>
          </p:nvSpPr>
          <p:spPr>
            <a:xfrm>
              <a:off x="3888907" y="2022442"/>
              <a:ext cx="3426692" cy="943891"/>
            </a:xfrm>
            <a:prstGeom prst="rect">
              <a:avLst/>
            </a:prstGeom>
            <a:solidFill>
              <a:schemeClr val="bg1">
                <a:lumMod val="50000"/>
              </a:schemeClr>
            </a:solidFill>
            <a:sp3d prstMaterial="plastic">
              <a:bevelT w="0" h="0"/>
              <a:bevelB w="0" h="0" prst="angle"/>
            </a:sp3d>
          </p:spPr>
          <p:style>
            <a:lnRef idx="0">
              <a:schemeClr val="lt1">
                <a:hueOff val="0"/>
                <a:satOff val="0"/>
                <a:lumOff val="0"/>
                <a:alphaOff val="0"/>
              </a:schemeClr>
            </a:lnRef>
            <a:fillRef idx="3">
              <a:scrgbClr r="0" g="0" b="0"/>
            </a:fillRef>
            <a:effectRef idx="2">
              <a:schemeClr val="accent2">
                <a:shade val="50000"/>
                <a:hueOff val="-15662"/>
                <a:satOff val="5082"/>
                <a:lumOff val="19845"/>
                <a:alphaOff val="0"/>
              </a:schemeClr>
            </a:effectRef>
            <a:fontRef idx="minor">
              <a:schemeClr val="lt1"/>
            </a:fontRef>
          </p:style>
        </p:sp>
        <p:sp>
          <p:nvSpPr>
            <p:cNvPr id="9" name="TextBox 8">
              <a:extLst>
                <a:ext uri="{FF2B5EF4-FFF2-40B4-BE49-F238E27FC236}">
                  <a16:creationId xmlns:a16="http://schemas.microsoft.com/office/drawing/2014/main" id="{37BE121C-E3D2-4B0E-B5AC-FA201AFE74F5}"/>
                </a:ext>
              </a:extLst>
            </p:cNvPr>
            <p:cNvSpPr txBox="1"/>
            <p:nvPr/>
          </p:nvSpPr>
          <p:spPr>
            <a:xfrm>
              <a:off x="3888907" y="2022442"/>
              <a:ext cx="3426692" cy="943891"/>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algn="ctr" defTabSz="1333500">
                <a:lnSpc>
                  <a:spcPct val="90000"/>
                </a:lnSpc>
                <a:spcBef>
                  <a:spcPct val="0"/>
                </a:spcBef>
                <a:spcAft>
                  <a:spcPct val="35000"/>
                </a:spcAft>
              </a:pPr>
              <a:r>
                <a:rPr lang="en-US" sz="3000" b="1" dirty="0">
                  <a:latin typeface="Calibri Light" panose="020F0302020204030204" pitchFamily="34" charset="0"/>
                  <a:cs typeface="Calibri Light" panose="020F0302020204030204" pitchFamily="34" charset="0"/>
                </a:rPr>
                <a:t>O</a:t>
              </a:r>
              <a:r>
                <a:rPr lang="en-US" sz="2000" b="1" dirty="0">
                  <a:latin typeface="Calibri Light" panose="020F0302020204030204" pitchFamily="34" charset="0"/>
                  <a:cs typeface="Calibri Light" panose="020F0302020204030204" pitchFamily="34" charset="0"/>
                </a:rPr>
                <a:t>pen – </a:t>
              </a:r>
              <a:r>
                <a:rPr lang="en-US" b="1" dirty="0">
                  <a:latin typeface="Calibri Light" panose="020F0302020204030204" pitchFamily="34" charset="0"/>
                  <a:cs typeface="Calibri Light" panose="020F0302020204030204" pitchFamily="34" charset="0"/>
                </a:rPr>
                <a:t>The graphic is clear and concise. </a:t>
              </a:r>
              <a:br>
                <a:rPr lang="en-US" b="1" dirty="0">
                  <a:latin typeface="Calibri Light" panose="020F0302020204030204" pitchFamily="34" charset="0"/>
                  <a:cs typeface="Calibri Light" panose="020F0302020204030204" pitchFamily="34" charset="0"/>
                </a:rPr>
              </a:br>
              <a:r>
                <a:rPr lang="en-US" b="1" dirty="0">
                  <a:latin typeface="Calibri Light" panose="020F0302020204030204" pitchFamily="34" charset="0"/>
                  <a:cs typeface="Calibri Light" panose="020F0302020204030204" pitchFamily="34" charset="0"/>
                </a:rPr>
                <a:t>Simple is best!</a:t>
              </a:r>
            </a:p>
          </p:txBody>
        </p:sp>
      </p:grpSp>
      <p:pic>
        <p:nvPicPr>
          <p:cNvPr id="11" name="Picture 10" descr="A picture containing text, map&#10;&#10;Description automatically generated">
            <a:extLst>
              <a:ext uri="{FF2B5EF4-FFF2-40B4-BE49-F238E27FC236}">
                <a16:creationId xmlns:a16="http://schemas.microsoft.com/office/drawing/2014/main" id="{AB64BF8A-E8CC-4738-8BE8-FAA2431B78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71544" y="2338549"/>
            <a:ext cx="4697889" cy="2974736"/>
          </a:xfrm>
          <a:prstGeom prst="rect">
            <a:avLst/>
          </a:prstGeom>
        </p:spPr>
      </p:pic>
      <p:sp>
        <p:nvSpPr>
          <p:cNvPr id="12" name="Text Placeholder 1">
            <a:extLst>
              <a:ext uri="{FF2B5EF4-FFF2-40B4-BE49-F238E27FC236}">
                <a16:creationId xmlns:a16="http://schemas.microsoft.com/office/drawing/2014/main" id="{B8FD424E-3669-4399-A85A-2D9ADE933AD2}"/>
              </a:ext>
            </a:extLst>
          </p:cNvPr>
          <p:cNvSpPr txBox="1">
            <a:spLocks/>
          </p:cNvSpPr>
          <p:nvPr/>
        </p:nvSpPr>
        <p:spPr>
          <a:xfrm>
            <a:off x="3971544" y="5334333"/>
            <a:ext cx="4647082" cy="341263"/>
          </a:xfrm>
          <a:prstGeom prst="rect">
            <a:avLst/>
          </a:prstGeom>
        </p:spPr>
        <p:txBody>
          <a:bodyPr/>
          <a:lstStyle>
            <a:lvl1pPr marL="221888" indent="-221888" algn="l" defTabSz="887553" rtl="0" eaLnBrk="1" latinLnBrk="0" hangingPunct="1">
              <a:lnSpc>
                <a:spcPct val="90000"/>
              </a:lnSpc>
              <a:spcBef>
                <a:spcPts val="971"/>
              </a:spcBef>
              <a:buFont typeface="Arial" panose="020B0604020202020204" pitchFamily="34" charset="0"/>
              <a:buChar char="•"/>
              <a:defRPr sz="2718"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vl2pPr marL="665665" indent="-221888" algn="l" defTabSz="887553" rtl="0" eaLnBrk="1" latinLnBrk="0" hangingPunct="1">
              <a:lnSpc>
                <a:spcPct val="90000"/>
              </a:lnSpc>
              <a:spcBef>
                <a:spcPts val="485"/>
              </a:spcBef>
              <a:buFont typeface="Arial" panose="020B0604020202020204" pitchFamily="34" charset="0"/>
              <a:buChar char="•"/>
              <a:defRPr sz="233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2pPr>
            <a:lvl3pPr marL="1109442" indent="-221888" algn="l" defTabSz="887553" rtl="0" eaLnBrk="1" latinLnBrk="0" hangingPunct="1">
              <a:lnSpc>
                <a:spcPct val="90000"/>
              </a:lnSpc>
              <a:spcBef>
                <a:spcPts val="485"/>
              </a:spcBef>
              <a:buFont typeface="Arial" panose="020B0604020202020204" pitchFamily="34" charset="0"/>
              <a:buChar char="•"/>
              <a:defRPr sz="1941"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3pPr>
            <a:lvl4pPr marL="1553218"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4pPr>
            <a:lvl5pPr marL="1996995"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5pPr>
            <a:lvl6pPr marL="244077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6pPr>
            <a:lvl7pPr marL="2884548"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7pPr>
            <a:lvl8pPr marL="3328325"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8pPr>
            <a:lvl9pPr marL="377210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9pPr>
          </a:lstStyle>
          <a:p>
            <a:pPr marL="0" indent="0">
              <a:buFont typeface="Arial" panose="020B0604020202020204" pitchFamily="34" charset="0"/>
              <a:buNone/>
            </a:pPr>
            <a:r>
              <a:rPr lang="en-US" sz="1000" dirty="0"/>
              <a:t>Source: </a:t>
            </a:r>
            <a:r>
              <a:rPr lang="en-US" sz="1000" dirty="0">
                <a:hlinkClick r:id="rId4"/>
              </a:rPr>
              <a:t>https://theconversation.com/three-graphs-that-show-a-global-slowdown-in-covid-19-deaths-135756</a:t>
            </a:r>
            <a:endParaRPr lang="en-US" sz="1000" dirty="0"/>
          </a:p>
        </p:txBody>
      </p:sp>
      <p:sp>
        <p:nvSpPr>
          <p:cNvPr id="13" name="Content Placeholder 2">
            <a:extLst>
              <a:ext uri="{FF2B5EF4-FFF2-40B4-BE49-F238E27FC236}">
                <a16:creationId xmlns:a16="http://schemas.microsoft.com/office/drawing/2014/main" id="{DB0F165F-CA10-452B-B075-17ABFA97C037}"/>
              </a:ext>
            </a:extLst>
          </p:cNvPr>
          <p:cNvSpPr txBox="1">
            <a:spLocks/>
          </p:cNvSpPr>
          <p:nvPr/>
        </p:nvSpPr>
        <p:spPr>
          <a:xfrm>
            <a:off x="659793" y="3429000"/>
            <a:ext cx="3122676" cy="2183130"/>
          </a:xfrm>
          <a:prstGeom prst="rect">
            <a:avLst/>
          </a:prstGeom>
        </p:spPr>
        <p:txBody>
          <a:bodyPr>
            <a:normAutofit/>
          </a:bodyPr>
          <a:lstStyle>
            <a:lvl1pPr marL="221888" indent="-221888" algn="l" defTabSz="887553" rtl="0" eaLnBrk="1" latinLnBrk="0" hangingPunct="1">
              <a:lnSpc>
                <a:spcPct val="90000"/>
              </a:lnSpc>
              <a:spcBef>
                <a:spcPts val="971"/>
              </a:spcBef>
              <a:buFont typeface="Arial" panose="020B0604020202020204" pitchFamily="34" charset="0"/>
              <a:buChar char="•"/>
              <a:defRPr sz="2718"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vl2pPr marL="665665" indent="-221888" algn="l" defTabSz="887553" rtl="0" eaLnBrk="1" latinLnBrk="0" hangingPunct="1">
              <a:lnSpc>
                <a:spcPct val="90000"/>
              </a:lnSpc>
              <a:spcBef>
                <a:spcPts val="485"/>
              </a:spcBef>
              <a:buFont typeface="Arial" panose="020B0604020202020204" pitchFamily="34" charset="0"/>
              <a:buChar char="•"/>
              <a:defRPr sz="233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2pPr>
            <a:lvl3pPr marL="1109442" indent="-221888" algn="l" defTabSz="887553" rtl="0" eaLnBrk="1" latinLnBrk="0" hangingPunct="1">
              <a:lnSpc>
                <a:spcPct val="90000"/>
              </a:lnSpc>
              <a:spcBef>
                <a:spcPts val="485"/>
              </a:spcBef>
              <a:buFont typeface="Arial" panose="020B0604020202020204" pitchFamily="34" charset="0"/>
              <a:buChar char="•"/>
              <a:defRPr sz="1941"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3pPr>
            <a:lvl4pPr marL="1553218"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4pPr>
            <a:lvl5pPr marL="1996995"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5pPr>
            <a:lvl6pPr marL="244077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6pPr>
            <a:lvl7pPr marL="2884548"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7pPr>
            <a:lvl8pPr marL="3328325"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8pPr>
            <a:lvl9pPr marL="377210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9pPr>
          </a:lstStyle>
          <a:p>
            <a:r>
              <a:rPr lang="en-US" sz="1800">
                <a:solidFill>
                  <a:srgbClr val="FF0000"/>
                </a:solidFill>
                <a:latin typeface="Calibri Light" panose="020F0302020204030204" pitchFamily="34" charset="0"/>
                <a:cs typeface="Calibri Light" panose="020F0302020204030204" pitchFamily="34" charset="0"/>
              </a:rPr>
              <a:t>Avoid chart junk and gimmicks.  This graphic may look interesting, but it is hard to interpret.  The whirlwinds look pretty, but the graphic is very hard to interpret and compare against the colors.</a:t>
            </a:r>
            <a:endParaRPr lang="en-US"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5621604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Building a Great Visual</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6" name="Content Placeholder 2">
            <a:extLst>
              <a:ext uri="{FF2B5EF4-FFF2-40B4-BE49-F238E27FC236}">
                <a16:creationId xmlns:a16="http://schemas.microsoft.com/office/drawing/2014/main" id="{DDD4FBF8-6A58-43CC-9FE0-FF44144D01E1}"/>
              </a:ext>
            </a:extLst>
          </p:cNvPr>
          <p:cNvSpPr txBox="1">
            <a:spLocks/>
          </p:cNvSpPr>
          <p:nvPr/>
        </p:nvSpPr>
        <p:spPr>
          <a:xfrm>
            <a:off x="659793" y="3429000"/>
            <a:ext cx="3122676" cy="2179154"/>
          </a:xfrm>
          <a:prstGeom prst="rect">
            <a:avLst/>
          </a:prstGeom>
        </p:spPr>
        <p:txBody>
          <a:bodyPr>
            <a:normAutofit fontScale="92500"/>
          </a:bodyPr>
          <a:lstStyle>
            <a:lvl1pPr marL="221888" indent="-221888" algn="l" defTabSz="887553" rtl="0" eaLnBrk="1" latinLnBrk="0" hangingPunct="1">
              <a:lnSpc>
                <a:spcPct val="90000"/>
              </a:lnSpc>
              <a:spcBef>
                <a:spcPts val="971"/>
              </a:spcBef>
              <a:buFont typeface="Arial" panose="020B0604020202020204" pitchFamily="34" charset="0"/>
              <a:buChar char="•"/>
              <a:defRPr sz="2718"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vl2pPr marL="665665" indent="-221888" algn="l" defTabSz="887553" rtl="0" eaLnBrk="1" latinLnBrk="0" hangingPunct="1">
              <a:lnSpc>
                <a:spcPct val="90000"/>
              </a:lnSpc>
              <a:spcBef>
                <a:spcPts val="485"/>
              </a:spcBef>
              <a:buFont typeface="Arial" panose="020B0604020202020204" pitchFamily="34" charset="0"/>
              <a:buChar char="•"/>
              <a:defRPr sz="233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2pPr>
            <a:lvl3pPr marL="1109442" indent="-221888" algn="l" defTabSz="887553" rtl="0" eaLnBrk="1" latinLnBrk="0" hangingPunct="1">
              <a:lnSpc>
                <a:spcPct val="90000"/>
              </a:lnSpc>
              <a:spcBef>
                <a:spcPts val="485"/>
              </a:spcBef>
              <a:buFont typeface="Arial" panose="020B0604020202020204" pitchFamily="34" charset="0"/>
              <a:buChar char="•"/>
              <a:defRPr sz="1941"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3pPr>
            <a:lvl4pPr marL="1553218"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4pPr>
            <a:lvl5pPr marL="1996995"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5pPr>
            <a:lvl6pPr marL="244077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6pPr>
            <a:lvl7pPr marL="2884548"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7pPr>
            <a:lvl8pPr marL="3328325"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8pPr>
            <a:lvl9pPr marL="377210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9pPr>
          </a:lstStyle>
          <a:p>
            <a:r>
              <a:rPr lang="en-US" sz="1800" dirty="0">
                <a:solidFill>
                  <a:srgbClr val="FF0000"/>
                </a:solidFill>
                <a:latin typeface="Calibri Light" panose="020F0302020204030204" pitchFamily="34" charset="0"/>
                <a:cs typeface="Calibri Light" panose="020F0302020204030204" pitchFamily="34" charset="0"/>
              </a:rPr>
              <a:t>There is no quick fix for the graphic here.   Some things to note when building your visual: </a:t>
            </a:r>
          </a:p>
          <a:p>
            <a:pPr marL="342900" indent="-342900">
              <a:buFont typeface="Arial" panose="020B0604020202020204" pitchFamily="34" charset="0"/>
              <a:buAutoNum type="arabicPeriod"/>
            </a:pPr>
            <a:r>
              <a:rPr lang="en-US" sz="1800" dirty="0">
                <a:solidFill>
                  <a:srgbClr val="FF0000"/>
                </a:solidFill>
                <a:latin typeface="Calibri Light" panose="020F0302020204030204" pitchFamily="34" charset="0"/>
                <a:cs typeface="Calibri Light" panose="020F0302020204030204" pitchFamily="34" charset="0"/>
              </a:rPr>
              <a:t>The message is clear </a:t>
            </a:r>
          </a:p>
          <a:p>
            <a:pPr marL="342900" indent="-342900">
              <a:buFont typeface="Arial" panose="020B0604020202020204" pitchFamily="34" charset="0"/>
              <a:buAutoNum type="arabicPeriod"/>
            </a:pPr>
            <a:r>
              <a:rPr lang="en-US" sz="1800" dirty="0">
                <a:solidFill>
                  <a:srgbClr val="FF0000"/>
                </a:solidFill>
                <a:latin typeface="Calibri Light" panose="020F0302020204030204" pitchFamily="34" charset="0"/>
                <a:cs typeface="Calibri Light" panose="020F0302020204030204" pitchFamily="34" charset="0"/>
              </a:rPr>
              <a:t>Comparisons between categories are obvious.</a:t>
            </a:r>
          </a:p>
          <a:p>
            <a:pPr marL="342900" indent="-342900">
              <a:buFont typeface="Arial" panose="020B0604020202020204" pitchFamily="34" charset="0"/>
              <a:buAutoNum type="arabicPeriod"/>
            </a:pPr>
            <a:r>
              <a:rPr lang="en-US" sz="1800" dirty="0">
                <a:solidFill>
                  <a:srgbClr val="FF0000"/>
                </a:solidFill>
                <a:latin typeface="Calibri Light" panose="020F0302020204030204" pitchFamily="34" charset="0"/>
                <a:cs typeface="Calibri Light" panose="020F0302020204030204" pitchFamily="34" charset="0"/>
              </a:rPr>
              <a:t>The title states a clear story.</a:t>
            </a:r>
          </a:p>
        </p:txBody>
      </p:sp>
      <p:grpSp>
        <p:nvGrpSpPr>
          <p:cNvPr id="11" name="Group 10">
            <a:extLst>
              <a:ext uri="{FF2B5EF4-FFF2-40B4-BE49-F238E27FC236}">
                <a16:creationId xmlns:a16="http://schemas.microsoft.com/office/drawing/2014/main" id="{9DBA0E13-5FB2-4975-9BA5-BAEFF4D7940C}"/>
              </a:ext>
            </a:extLst>
          </p:cNvPr>
          <p:cNvGrpSpPr/>
          <p:nvPr/>
        </p:nvGrpSpPr>
        <p:grpSpPr>
          <a:xfrm>
            <a:off x="425587" y="2248226"/>
            <a:ext cx="3426692" cy="943891"/>
            <a:chOff x="3888907" y="2022442"/>
            <a:chExt cx="3426692" cy="943891"/>
          </a:xfrm>
          <a:scene3d>
            <a:camera prst="orthographicFront"/>
            <a:lightRig rig="flat" dir="t"/>
          </a:scene3d>
        </p:grpSpPr>
        <p:sp>
          <p:nvSpPr>
            <p:cNvPr id="12" name="Rectangle 11">
              <a:extLst>
                <a:ext uri="{FF2B5EF4-FFF2-40B4-BE49-F238E27FC236}">
                  <a16:creationId xmlns:a16="http://schemas.microsoft.com/office/drawing/2014/main" id="{9BEF225B-4547-41F6-9338-C8DF9E3B7283}"/>
                </a:ext>
              </a:extLst>
            </p:cNvPr>
            <p:cNvSpPr/>
            <p:nvPr/>
          </p:nvSpPr>
          <p:spPr>
            <a:xfrm>
              <a:off x="3888907" y="2022442"/>
              <a:ext cx="3426692" cy="943891"/>
            </a:xfrm>
            <a:prstGeom prst="rect">
              <a:avLst/>
            </a:prstGeom>
            <a:solidFill>
              <a:schemeClr val="bg1">
                <a:lumMod val="50000"/>
              </a:schemeClr>
            </a:solidFill>
            <a:sp3d prstMaterial="plastic">
              <a:bevelT w="0" h="0"/>
              <a:bevelB w="0" h="0" prst="angle"/>
            </a:sp3d>
          </p:spPr>
          <p:style>
            <a:lnRef idx="0">
              <a:schemeClr val="lt1">
                <a:hueOff val="0"/>
                <a:satOff val="0"/>
                <a:lumOff val="0"/>
                <a:alphaOff val="0"/>
              </a:schemeClr>
            </a:lnRef>
            <a:fillRef idx="3">
              <a:scrgbClr r="0" g="0" b="0"/>
            </a:fillRef>
            <a:effectRef idx="2">
              <a:schemeClr val="accent2">
                <a:shade val="50000"/>
                <a:hueOff val="-15662"/>
                <a:satOff val="5082"/>
                <a:lumOff val="19845"/>
                <a:alphaOff val="0"/>
              </a:schemeClr>
            </a:effectRef>
            <a:fontRef idx="minor">
              <a:schemeClr val="lt1"/>
            </a:fontRef>
          </p:style>
        </p:sp>
        <p:sp>
          <p:nvSpPr>
            <p:cNvPr id="13" name="TextBox 12">
              <a:extLst>
                <a:ext uri="{FF2B5EF4-FFF2-40B4-BE49-F238E27FC236}">
                  <a16:creationId xmlns:a16="http://schemas.microsoft.com/office/drawing/2014/main" id="{044302F6-B3F3-477B-A9B0-0C23164EFD4B}"/>
                </a:ext>
              </a:extLst>
            </p:cNvPr>
            <p:cNvSpPr txBox="1"/>
            <p:nvPr/>
          </p:nvSpPr>
          <p:spPr>
            <a:xfrm>
              <a:off x="3888907" y="2022442"/>
              <a:ext cx="3426692" cy="943891"/>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algn="ctr" defTabSz="1333500">
                <a:lnSpc>
                  <a:spcPct val="90000"/>
                </a:lnSpc>
                <a:spcBef>
                  <a:spcPct val="0"/>
                </a:spcBef>
                <a:spcAft>
                  <a:spcPct val="35000"/>
                </a:spcAft>
              </a:pPr>
              <a:r>
                <a:rPr lang="en-US" sz="3000" b="1" dirty="0">
                  <a:latin typeface="Calibri Light" panose="020F0302020204030204" pitchFamily="34" charset="0"/>
                  <a:cs typeface="Calibri Light" panose="020F0302020204030204" pitchFamily="34" charset="0"/>
                </a:rPr>
                <a:t>O</a:t>
              </a:r>
              <a:r>
                <a:rPr lang="en-US" sz="2000" b="1" dirty="0">
                  <a:latin typeface="Calibri Light" panose="020F0302020204030204" pitchFamily="34" charset="0"/>
                  <a:cs typeface="Calibri Light" panose="020F0302020204030204" pitchFamily="34" charset="0"/>
                </a:rPr>
                <a:t>pen – </a:t>
              </a:r>
              <a:r>
                <a:rPr lang="en-US" b="1" dirty="0">
                  <a:latin typeface="Calibri Light" panose="020F0302020204030204" pitchFamily="34" charset="0"/>
                  <a:cs typeface="Calibri Light" panose="020F0302020204030204" pitchFamily="34" charset="0"/>
                </a:rPr>
                <a:t>The graphic is clear and concise. </a:t>
              </a:r>
              <a:br>
                <a:rPr lang="en-US" b="1" dirty="0">
                  <a:latin typeface="Calibri Light" panose="020F0302020204030204" pitchFamily="34" charset="0"/>
                  <a:cs typeface="Calibri Light" panose="020F0302020204030204" pitchFamily="34" charset="0"/>
                </a:rPr>
              </a:br>
              <a:r>
                <a:rPr lang="en-US" b="1" dirty="0">
                  <a:latin typeface="Calibri Light" panose="020F0302020204030204" pitchFamily="34" charset="0"/>
                  <a:cs typeface="Calibri Light" panose="020F0302020204030204" pitchFamily="34" charset="0"/>
                </a:rPr>
                <a:t>Simple is best!</a:t>
              </a:r>
            </a:p>
          </p:txBody>
        </p:sp>
      </p:grpSp>
      <p:pic>
        <p:nvPicPr>
          <p:cNvPr id="14" name="Picture 13" descr="A picture containing text, map&#10;&#10;Description automatically generated">
            <a:extLst>
              <a:ext uri="{FF2B5EF4-FFF2-40B4-BE49-F238E27FC236}">
                <a16:creationId xmlns:a16="http://schemas.microsoft.com/office/drawing/2014/main" id="{15233837-2D05-4847-87B4-79F4CA681F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71544" y="2338549"/>
            <a:ext cx="4697889" cy="2974736"/>
          </a:xfrm>
          <a:prstGeom prst="rect">
            <a:avLst/>
          </a:prstGeom>
        </p:spPr>
      </p:pic>
      <p:sp>
        <p:nvSpPr>
          <p:cNvPr id="15" name="Text Placeholder 1">
            <a:extLst>
              <a:ext uri="{FF2B5EF4-FFF2-40B4-BE49-F238E27FC236}">
                <a16:creationId xmlns:a16="http://schemas.microsoft.com/office/drawing/2014/main" id="{FFE54C79-D0EB-4A66-93C7-8FA535FBB61C}"/>
              </a:ext>
            </a:extLst>
          </p:cNvPr>
          <p:cNvSpPr txBox="1">
            <a:spLocks/>
          </p:cNvSpPr>
          <p:nvPr/>
        </p:nvSpPr>
        <p:spPr>
          <a:xfrm>
            <a:off x="3971544" y="5334333"/>
            <a:ext cx="4647082" cy="341263"/>
          </a:xfrm>
          <a:prstGeom prst="rect">
            <a:avLst/>
          </a:prstGeom>
        </p:spPr>
        <p:txBody>
          <a:bodyPr/>
          <a:lstStyle>
            <a:lvl1pPr marL="221888" indent="-221888" algn="l" defTabSz="887553" rtl="0" eaLnBrk="1" latinLnBrk="0" hangingPunct="1">
              <a:lnSpc>
                <a:spcPct val="90000"/>
              </a:lnSpc>
              <a:spcBef>
                <a:spcPts val="971"/>
              </a:spcBef>
              <a:buFont typeface="Arial" panose="020B0604020202020204" pitchFamily="34" charset="0"/>
              <a:buChar char="•"/>
              <a:defRPr sz="2718"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vl2pPr marL="665665" indent="-221888" algn="l" defTabSz="887553" rtl="0" eaLnBrk="1" latinLnBrk="0" hangingPunct="1">
              <a:lnSpc>
                <a:spcPct val="90000"/>
              </a:lnSpc>
              <a:spcBef>
                <a:spcPts val="485"/>
              </a:spcBef>
              <a:buFont typeface="Arial" panose="020B0604020202020204" pitchFamily="34" charset="0"/>
              <a:buChar char="•"/>
              <a:defRPr sz="233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2pPr>
            <a:lvl3pPr marL="1109442" indent="-221888" algn="l" defTabSz="887553" rtl="0" eaLnBrk="1" latinLnBrk="0" hangingPunct="1">
              <a:lnSpc>
                <a:spcPct val="90000"/>
              </a:lnSpc>
              <a:spcBef>
                <a:spcPts val="485"/>
              </a:spcBef>
              <a:buFont typeface="Arial" panose="020B0604020202020204" pitchFamily="34" charset="0"/>
              <a:buChar char="•"/>
              <a:defRPr sz="1941"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3pPr>
            <a:lvl4pPr marL="1553218"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4pPr>
            <a:lvl5pPr marL="1996995"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5pPr>
            <a:lvl6pPr marL="244077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6pPr>
            <a:lvl7pPr marL="2884548"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7pPr>
            <a:lvl8pPr marL="3328325"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8pPr>
            <a:lvl9pPr marL="377210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9pPr>
          </a:lstStyle>
          <a:p>
            <a:pPr marL="0" indent="0">
              <a:buFont typeface="Arial" panose="020B0604020202020204" pitchFamily="34" charset="0"/>
              <a:buNone/>
            </a:pPr>
            <a:r>
              <a:rPr lang="en-US" sz="1000" dirty="0"/>
              <a:t>Source: </a:t>
            </a:r>
            <a:r>
              <a:rPr lang="en-US" sz="1000" dirty="0">
                <a:hlinkClick r:id="rId4"/>
              </a:rPr>
              <a:t>https://theconversation.com/three-graphs-that-show-a-global-slowdown-in-covid-19-deaths-135756</a:t>
            </a:r>
            <a:endParaRPr lang="en-US" sz="1000" dirty="0"/>
          </a:p>
        </p:txBody>
      </p:sp>
    </p:spTree>
    <p:extLst>
      <p:ext uri="{BB962C8B-B14F-4D97-AF65-F5344CB8AC3E}">
        <p14:creationId xmlns:p14="http://schemas.microsoft.com/office/powerpoint/2010/main" val="611428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Building a Great Visual</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6" name="Content Placeholder 2">
            <a:extLst>
              <a:ext uri="{FF2B5EF4-FFF2-40B4-BE49-F238E27FC236}">
                <a16:creationId xmlns:a16="http://schemas.microsoft.com/office/drawing/2014/main" id="{46202312-94B2-4443-A1FF-55AED2DDAE45}"/>
              </a:ext>
            </a:extLst>
          </p:cNvPr>
          <p:cNvSpPr txBox="1">
            <a:spLocks/>
          </p:cNvSpPr>
          <p:nvPr/>
        </p:nvSpPr>
        <p:spPr>
          <a:xfrm>
            <a:off x="1141848" y="1995595"/>
            <a:ext cx="6875309" cy="3657600"/>
          </a:xfrm>
          <a:prstGeom prst="rect">
            <a:avLst/>
          </a:prstGeom>
        </p:spPr>
        <p:txBody>
          <a:bodyPr>
            <a:normAutofit/>
          </a:bodyPr>
          <a:lstStyle>
            <a:lvl1pPr marL="221888" indent="-221888" algn="l" defTabSz="887553" rtl="0" eaLnBrk="1" latinLnBrk="0" hangingPunct="1">
              <a:lnSpc>
                <a:spcPct val="90000"/>
              </a:lnSpc>
              <a:spcBef>
                <a:spcPts val="971"/>
              </a:spcBef>
              <a:buFont typeface="Arial" panose="020B0604020202020204" pitchFamily="34" charset="0"/>
              <a:buChar char="•"/>
              <a:defRPr sz="2718"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vl2pPr marL="665665" indent="-221888" algn="l" defTabSz="887553" rtl="0" eaLnBrk="1" latinLnBrk="0" hangingPunct="1">
              <a:lnSpc>
                <a:spcPct val="90000"/>
              </a:lnSpc>
              <a:spcBef>
                <a:spcPts val="485"/>
              </a:spcBef>
              <a:buFont typeface="Arial" panose="020B0604020202020204" pitchFamily="34" charset="0"/>
              <a:buChar char="•"/>
              <a:defRPr sz="233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2pPr>
            <a:lvl3pPr marL="1109442" indent="-221888" algn="l" defTabSz="887553" rtl="0" eaLnBrk="1" latinLnBrk="0" hangingPunct="1">
              <a:lnSpc>
                <a:spcPct val="90000"/>
              </a:lnSpc>
              <a:spcBef>
                <a:spcPts val="485"/>
              </a:spcBef>
              <a:buFont typeface="Arial" panose="020B0604020202020204" pitchFamily="34" charset="0"/>
              <a:buChar char="•"/>
              <a:defRPr sz="1941"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3pPr>
            <a:lvl4pPr marL="1553218"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4pPr>
            <a:lvl5pPr marL="1996995"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5pPr>
            <a:lvl6pPr marL="244077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6pPr>
            <a:lvl7pPr marL="2884548"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7pPr>
            <a:lvl8pPr marL="3328325"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8pPr>
            <a:lvl9pPr marL="377210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9pPr>
          </a:lstStyle>
          <a:p>
            <a:pPr algn="ctr"/>
            <a:r>
              <a:rPr lang="en-US" sz="2600" b="1" u="sng"/>
              <a:t>The Four Cs (sort of)</a:t>
            </a:r>
          </a:p>
          <a:p>
            <a:pPr marL="342900" lvl="1" indent="0">
              <a:buFont typeface="Arial" panose="020B0604020202020204" pitchFamily="34" charset="0"/>
              <a:buNone/>
            </a:pPr>
            <a:endParaRPr lang="en-US"/>
          </a:p>
          <a:p>
            <a:pPr marL="342900" lvl="1" indent="0">
              <a:buFont typeface="Arial" panose="020B0604020202020204" pitchFamily="34" charset="0"/>
              <a:buNone/>
            </a:pPr>
            <a:endParaRPr lang="en-US" dirty="0"/>
          </a:p>
        </p:txBody>
      </p:sp>
      <p:graphicFrame>
        <p:nvGraphicFramePr>
          <p:cNvPr id="8" name="Diagram 7">
            <a:extLst>
              <a:ext uri="{FF2B5EF4-FFF2-40B4-BE49-F238E27FC236}">
                <a16:creationId xmlns:a16="http://schemas.microsoft.com/office/drawing/2014/main" id="{9EF4A50E-CECC-48AB-AA45-25EB91C7AAB7}"/>
              </a:ext>
            </a:extLst>
          </p:cNvPr>
          <p:cNvGraphicFramePr>
            <a:graphicFrameLocks noChangeAspect="1"/>
          </p:cNvGraphicFramePr>
          <p:nvPr>
            <p:extLst>
              <p:ext uri="{D42A27DB-BD31-4B8C-83A1-F6EECF244321}">
                <p14:modId xmlns:p14="http://schemas.microsoft.com/office/powerpoint/2010/main" val="14561111"/>
              </p:ext>
            </p:extLst>
          </p:nvPr>
        </p:nvGraphicFramePr>
        <p:xfrm>
          <a:off x="1141847" y="2534774"/>
          <a:ext cx="6860306" cy="32138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874441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Building a Great Visual</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6" name="Content Placeholder 2">
            <a:extLst>
              <a:ext uri="{FF2B5EF4-FFF2-40B4-BE49-F238E27FC236}">
                <a16:creationId xmlns:a16="http://schemas.microsoft.com/office/drawing/2014/main" id="{64579C0C-AAF3-4242-A23C-C24E34E833F2}"/>
              </a:ext>
            </a:extLst>
          </p:cNvPr>
          <p:cNvSpPr txBox="1">
            <a:spLocks/>
          </p:cNvSpPr>
          <p:nvPr/>
        </p:nvSpPr>
        <p:spPr>
          <a:xfrm>
            <a:off x="348452" y="1463040"/>
            <a:ext cx="6875309" cy="4876800"/>
          </a:xfrm>
          <a:prstGeom prst="rect">
            <a:avLst/>
          </a:prstGeom>
        </p:spPr>
        <p:txBody>
          <a:bodyPr>
            <a:normAutofit/>
          </a:bodyPr>
          <a:lstStyle>
            <a:lvl1pPr marL="221888" indent="-221888" algn="l" defTabSz="887553" rtl="0" eaLnBrk="1" latinLnBrk="0" hangingPunct="1">
              <a:lnSpc>
                <a:spcPct val="90000"/>
              </a:lnSpc>
              <a:spcBef>
                <a:spcPts val="971"/>
              </a:spcBef>
              <a:buFont typeface="Arial" panose="020B0604020202020204" pitchFamily="34" charset="0"/>
              <a:buChar char="•"/>
              <a:defRPr sz="2718"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vl2pPr marL="665665" indent="-221888" algn="l" defTabSz="887553" rtl="0" eaLnBrk="1" latinLnBrk="0" hangingPunct="1">
              <a:lnSpc>
                <a:spcPct val="90000"/>
              </a:lnSpc>
              <a:spcBef>
                <a:spcPts val="485"/>
              </a:spcBef>
              <a:buFont typeface="Arial" panose="020B0604020202020204" pitchFamily="34" charset="0"/>
              <a:buChar char="•"/>
              <a:defRPr sz="233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2pPr>
            <a:lvl3pPr marL="1109442" indent="-221888" algn="l" defTabSz="887553" rtl="0" eaLnBrk="1" latinLnBrk="0" hangingPunct="1">
              <a:lnSpc>
                <a:spcPct val="90000"/>
              </a:lnSpc>
              <a:spcBef>
                <a:spcPts val="485"/>
              </a:spcBef>
              <a:buFont typeface="Arial" panose="020B0604020202020204" pitchFamily="34" charset="0"/>
              <a:buChar char="•"/>
              <a:defRPr sz="1941"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3pPr>
            <a:lvl4pPr marL="1553218"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4pPr>
            <a:lvl5pPr marL="1996995"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5pPr>
            <a:lvl6pPr marL="244077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6pPr>
            <a:lvl7pPr marL="2884548"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7pPr>
            <a:lvl8pPr marL="3328325"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8pPr>
            <a:lvl9pPr marL="377210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9pPr>
          </a:lstStyle>
          <a:p>
            <a:r>
              <a:rPr lang="en-US" sz="2400" u="sng" dirty="0"/>
              <a:t>Let’s Work through a Hypothetical</a:t>
            </a:r>
            <a:endParaRPr lang="en-US" sz="2400" dirty="0"/>
          </a:p>
          <a:p>
            <a:r>
              <a:rPr lang="en-US" sz="2400" dirty="0"/>
              <a:t>Suppose we are given 1,000,000 dialer records from a company facing potential TCPA liability.  We can analyze and present this data in a variety of formats.</a:t>
            </a:r>
          </a:p>
          <a:p>
            <a:endParaRPr lang="en-US" sz="900" dirty="0"/>
          </a:p>
          <a:p>
            <a:pPr lvl="1"/>
            <a:r>
              <a:rPr lang="en-US" sz="2100" dirty="0"/>
              <a:t>Written Narrative</a:t>
            </a:r>
          </a:p>
          <a:p>
            <a:pPr lvl="1"/>
            <a:r>
              <a:rPr lang="en-US" sz="2100" dirty="0"/>
              <a:t>Summary Table</a:t>
            </a:r>
          </a:p>
          <a:p>
            <a:pPr lvl="1"/>
            <a:r>
              <a:rPr lang="en-US" sz="2100" dirty="0"/>
              <a:t>Data Graphic </a:t>
            </a:r>
          </a:p>
          <a:p>
            <a:pPr marL="342900" lvl="1" indent="0">
              <a:buFont typeface="Arial" panose="020B0604020202020204" pitchFamily="34" charset="0"/>
              <a:buNone/>
            </a:pPr>
            <a:endParaRPr lang="en-US" dirty="0"/>
          </a:p>
        </p:txBody>
      </p:sp>
    </p:spTree>
    <p:extLst>
      <p:ext uri="{BB962C8B-B14F-4D97-AF65-F5344CB8AC3E}">
        <p14:creationId xmlns:p14="http://schemas.microsoft.com/office/powerpoint/2010/main" val="30732610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Building a Great Visual</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6" name="Content Placeholder 2">
            <a:extLst>
              <a:ext uri="{FF2B5EF4-FFF2-40B4-BE49-F238E27FC236}">
                <a16:creationId xmlns:a16="http://schemas.microsoft.com/office/drawing/2014/main" id="{75BFDDC4-8C3F-41BB-B46C-0EC8BED23893}"/>
              </a:ext>
            </a:extLst>
          </p:cNvPr>
          <p:cNvSpPr txBox="1">
            <a:spLocks/>
          </p:cNvSpPr>
          <p:nvPr/>
        </p:nvSpPr>
        <p:spPr>
          <a:xfrm>
            <a:off x="348452" y="1463040"/>
            <a:ext cx="6875309" cy="4876800"/>
          </a:xfrm>
          <a:prstGeom prst="rect">
            <a:avLst/>
          </a:prstGeom>
        </p:spPr>
        <p:txBody>
          <a:bodyPr>
            <a:normAutofit/>
          </a:bodyPr>
          <a:lstStyle>
            <a:lvl1pPr marL="221888" indent="-221888" algn="l" defTabSz="887553" rtl="0" eaLnBrk="1" latinLnBrk="0" hangingPunct="1">
              <a:lnSpc>
                <a:spcPct val="90000"/>
              </a:lnSpc>
              <a:spcBef>
                <a:spcPts val="971"/>
              </a:spcBef>
              <a:buFont typeface="Arial" panose="020B0604020202020204" pitchFamily="34" charset="0"/>
              <a:buChar char="•"/>
              <a:defRPr sz="2718"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vl2pPr marL="665665" indent="-221888" algn="l" defTabSz="887553" rtl="0" eaLnBrk="1" latinLnBrk="0" hangingPunct="1">
              <a:lnSpc>
                <a:spcPct val="90000"/>
              </a:lnSpc>
              <a:spcBef>
                <a:spcPts val="485"/>
              </a:spcBef>
              <a:buFont typeface="Arial" panose="020B0604020202020204" pitchFamily="34" charset="0"/>
              <a:buChar char="•"/>
              <a:defRPr sz="233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2pPr>
            <a:lvl3pPr marL="1109442" indent="-221888" algn="l" defTabSz="887553" rtl="0" eaLnBrk="1" latinLnBrk="0" hangingPunct="1">
              <a:lnSpc>
                <a:spcPct val="90000"/>
              </a:lnSpc>
              <a:spcBef>
                <a:spcPts val="485"/>
              </a:spcBef>
              <a:buFont typeface="Arial" panose="020B0604020202020204" pitchFamily="34" charset="0"/>
              <a:buChar char="•"/>
              <a:defRPr sz="1941"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3pPr>
            <a:lvl4pPr marL="1553218"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4pPr>
            <a:lvl5pPr marL="1996995"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5pPr>
            <a:lvl6pPr marL="244077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6pPr>
            <a:lvl7pPr marL="2884548"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7pPr>
            <a:lvl8pPr marL="3328325"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8pPr>
            <a:lvl9pPr marL="377210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9pPr>
          </a:lstStyle>
          <a:p>
            <a:r>
              <a:rPr lang="en-US" sz="2400" u="sng"/>
              <a:t>Let’s Work through a Hypothetical</a:t>
            </a:r>
            <a:endParaRPr lang="en-US" sz="2400"/>
          </a:p>
          <a:p>
            <a:endParaRPr lang="en-US" dirty="0"/>
          </a:p>
        </p:txBody>
      </p:sp>
      <p:pic>
        <p:nvPicPr>
          <p:cNvPr id="8" name="Picture 7">
            <a:extLst>
              <a:ext uri="{FF2B5EF4-FFF2-40B4-BE49-F238E27FC236}">
                <a16:creationId xmlns:a16="http://schemas.microsoft.com/office/drawing/2014/main" id="{5CD3DF38-6801-49E9-A7F2-828B784208AB}"/>
              </a:ext>
            </a:extLst>
          </p:cNvPr>
          <p:cNvPicPr>
            <a:picLocks noChangeAspect="1"/>
          </p:cNvPicPr>
          <p:nvPr/>
        </p:nvPicPr>
        <p:blipFill>
          <a:blip r:embed="rId3"/>
          <a:stretch>
            <a:fillRect/>
          </a:stretch>
        </p:blipFill>
        <p:spPr>
          <a:xfrm>
            <a:off x="2522119" y="2940142"/>
            <a:ext cx="4099763" cy="2671988"/>
          </a:xfrm>
          <a:prstGeom prst="rect">
            <a:avLst/>
          </a:prstGeom>
        </p:spPr>
      </p:pic>
      <p:sp>
        <p:nvSpPr>
          <p:cNvPr id="9" name="TextBox 8">
            <a:extLst>
              <a:ext uri="{FF2B5EF4-FFF2-40B4-BE49-F238E27FC236}">
                <a16:creationId xmlns:a16="http://schemas.microsoft.com/office/drawing/2014/main" id="{08E9F875-C4E3-4354-931C-33885CDED6DE}"/>
              </a:ext>
            </a:extLst>
          </p:cNvPr>
          <p:cNvSpPr txBox="1"/>
          <p:nvPr/>
        </p:nvSpPr>
        <p:spPr>
          <a:xfrm>
            <a:off x="2522119" y="2527023"/>
            <a:ext cx="4099763" cy="400110"/>
          </a:xfrm>
          <a:prstGeom prst="rect">
            <a:avLst/>
          </a:prstGeom>
          <a:noFill/>
        </p:spPr>
        <p:txBody>
          <a:bodyPr wrap="square" rtlCol="0">
            <a:spAutoFit/>
          </a:bodyPr>
          <a:lstStyle/>
          <a:p>
            <a:pPr algn="ctr"/>
            <a:r>
              <a:rPr lang="en-US" sz="2000" dirty="0">
                <a:latin typeface="Calibri Light" panose="020F0302020204030204" pitchFamily="34" charset="0"/>
                <a:cs typeface="Calibri Light" panose="020F0302020204030204" pitchFamily="34" charset="0"/>
              </a:rPr>
              <a:t>Table 1: Number of Calls by Category</a:t>
            </a:r>
          </a:p>
        </p:txBody>
      </p:sp>
    </p:spTree>
    <p:extLst>
      <p:ext uri="{BB962C8B-B14F-4D97-AF65-F5344CB8AC3E}">
        <p14:creationId xmlns:p14="http://schemas.microsoft.com/office/powerpoint/2010/main" val="27285256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Building a Great Visual</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6" name="Content Placeholder 2">
            <a:extLst>
              <a:ext uri="{FF2B5EF4-FFF2-40B4-BE49-F238E27FC236}">
                <a16:creationId xmlns:a16="http://schemas.microsoft.com/office/drawing/2014/main" id="{7EEDB4C4-6E29-4CFD-A621-97C4AC5D9191}"/>
              </a:ext>
            </a:extLst>
          </p:cNvPr>
          <p:cNvSpPr txBox="1">
            <a:spLocks/>
          </p:cNvSpPr>
          <p:nvPr/>
        </p:nvSpPr>
        <p:spPr>
          <a:xfrm>
            <a:off x="348452" y="1463040"/>
            <a:ext cx="6875309" cy="4876800"/>
          </a:xfrm>
          <a:prstGeom prst="rect">
            <a:avLst/>
          </a:prstGeom>
        </p:spPr>
        <p:txBody>
          <a:bodyPr>
            <a:normAutofit/>
          </a:bodyPr>
          <a:lstStyle>
            <a:lvl1pPr marL="221888" indent="-221888" algn="l" defTabSz="887553" rtl="0" eaLnBrk="1" latinLnBrk="0" hangingPunct="1">
              <a:lnSpc>
                <a:spcPct val="90000"/>
              </a:lnSpc>
              <a:spcBef>
                <a:spcPts val="971"/>
              </a:spcBef>
              <a:buFont typeface="Arial" panose="020B0604020202020204" pitchFamily="34" charset="0"/>
              <a:buChar char="•"/>
              <a:defRPr sz="2718"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vl2pPr marL="665665" indent="-221888" algn="l" defTabSz="887553" rtl="0" eaLnBrk="1" latinLnBrk="0" hangingPunct="1">
              <a:lnSpc>
                <a:spcPct val="90000"/>
              </a:lnSpc>
              <a:spcBef>
                <a:spcPts val="485"/>
              </a:spcBef>
              <a:buFont typeface="Arial" panose="020B0604020202020204" pitchFamily="34" charset="0"/>
              <a:buChar char="•"/>
              <a:defRPr sz="233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2pPr>
            <a:lvl3pPr marL="1109442" indent="-221888" algn="l" defTabSz="887553" rtl="0" eaLnBrk="1" latinLnBrk="0" hangingPunct="1">
              <a:lnSpc>
                <a:spcPct val="90000"/>
              </a:lnSpc>
              <a:spcBef>
                <a:spcPts val="485"/>
              </a:spcBef>
              <a:buFont typeface="Arial" panose="020B0604020202020204" pitchFamily="34" charset="0"/>
              <a:buChar char="•"/>
              <a:defRPr sz="1941"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3pPr>
            <a:lvl4pPr marL="1553218"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4pPr>
            <a:lvl5pPr marL="1996995"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5pPr>
            <a:lvl6pPr marL="244077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6pPr>
            <a:lvl7pPr marL="2884548"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7pPr>
            <a:lvl8pPr marL="3328325"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8pPr>
            <a:lvl9pPr marL="377210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9pPr>
          </a:lstStyle>
          <a:p>
            <a:r>
              <a:rPr lang="en-US" sz="2400" u="sng"/>
              <a:t>Let’s Work through a Hypothetical</a:t>
            </a:r>
            <a:endParaRPr lang="en-US" sz="2400"/>
          </a:p>
          <a:p>
            <a:endParaRPr lang="en-US" dirty="0"/>
          </a:p>
        </p:txBody>
      </p:sp>
      <p:graphicFrame>
        <p:nvGraphicFramePr>
          <p:cNvPr id="8" name="Chart 7">
            <a:extLst>
              <a:ext uri="{FF2B5EF4-FFF2-40B4-BE49-F238E27FC236}">
                <a16:creationId xmlns:a16="http://schemas.microsoft.com/office/drawing/2014/main" id="{4E31B1CB-775E-422C-8F09-613AEE04A6EB}"/>
              </a:ext>
            </a:extLst>
          </p:cNvPr>
          <p:cNvGraphicFramePr>
            <a:graphicFrameLocks noChangeAspect="1"/>
          </p:cNvGraphicFramePr>
          <p:nvPr>
            <p:extLst>
              <p:ext uri="{D42A27DB-BD31-4B8C-83A1-F6EECF244321}">
                <p14:modId xmlns:p14="http://schemas.microsoft.com/office/powerpoint/2010/main" val="1401667508"/>
              </p:ext>
            </p:extLst>
          </p:nvPr>
        </p:nvGraphicFramePr>
        <p:xfrm>
          <a:off x="1939344" y="2453541"/>
          <a:ext cx="5265315" cy="315918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33239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857BD5-0E53-408C-B81D-D2F9A6D77A9F}"/>
              </a:ext>
            </a:extLst>
          </p:cNvPr>
          <p:cNvSpPr>
            <a:spLocks noGrp="1"/>
          </p:cNvSpPr>
          <p:nvPr>
            <p:ph type="body" sz="quarter" idx="10"/>
          </p:nvPr>
        </p:nvSpPr>
        <p:spPr/>
        <p:txBody>
          <a:bodyPr>
            <a:normAutofit fontScale="85000" lnSpcReduction="10000"/>
          </a:bodyPr>
          <a:lstStyle/>
          <a:p>
            <a:r>
              <a:rPr lang="en-US" dirty="0"/>
              <a:t>Theory of Data Graphics</a:t>
            </a:r>
          </a:p>
        </p:txBody>
      </p:sp>
      <p:pic>
        <p:nvPicPr>
          <p:cNvPr id="5" name="Picture 4">
            <a:extLst>
              <a:ext uri="{FF2B5EF4-FFF2-40B4-BE49-F238E27FC236}">
                <a16:creationId xmlns:a16="http://schemas.microsoft.com/office/drawing/2014/main" id="{794DE9CC-2C72-4D50-9CE4-E82CBFA6F5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Tree>
    <p:extLst>
      <p:ext uri="{BB962C8B-B14F-4D97-AF65-F5344CB8AC3E}">
        <p14:creationId xmlns:p14="http://schemas.microsoft.com/office/powerpoint/2010/main" val="2820033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Building a Great Visual</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9" name="Content Placeholder 2">
            <a:extLst>
              <a:ext uri="{FF2B5EF4-FFF2-40B4-BE49-F238E27FC236}">
                <a16:creationId xmlns:a16="http://schemas.microsoft.com/office/drawing/2014/main" id="{1EFC5E0A-4EED-4121-9266-F24C206B4508}"/>
              </a:ext>
            </a:extLst>
          </p:cNvPr>
          <p:cNvSpPr txBox="1">
            <a:spLocks/>
          </p:cNvSpPr>
          <p:nvPr/>
        </p:nvSpPr>
        <p:spPr>
          <a:xfrm>
            <a:off x="348452" y="1463040"/>
            <a:ext cx="6875309" cy="4876800"/>
          </a:xfrm>
          <a:prstGeom prst="rect">
            <a:avLst/>
          </a:prstGeom>
        </p:spPr>
        <p:txBody>
          <a:bodyPr>
            <a:normAutofit/>
          </a:bodyPr>
          <a:lstStyle>
            <a:lvl1pPr marL="221888" indent="-221888" algn="l" defTabSz="887553" rtl="0" eaLnBrk="1" latinLnBrk="0" hangingPunct="1">
              <a:lnSpc>
                <a:spcPct val="90000"/>
              </a:lnSpc>
              <a:spcBef>
                <a:spcPts val="971"/>
              </a:spcBef>
              <a:buFont typeface="Arial" panose="020B0604020202020204" pitchFamily="34" charset="0"/>
              <a:buChar char="•"/>
              <a:defRPr sz="2718"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vl2pPr marL="665665" indent="-221888" algn="l" defTabSz="887553" rtl="0" eaLnBrk="1" latinLnBrk="0" hangingPunct="1">
              <a:lnSpc>
                <a:spcPct val="90000"/>
              </a:lnSpc>
              <a:spcBef>
                <a:spcPts val="485"/>
              </a:spcBef>
              <a:buFont typeface="Arial" panose="020B0604020202020204" pitchFamily="34" charset="0"/>
              <a:buChar char="•"/>
              <a:defRPr sz="233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2pPr>
            <a:lvl3pPr marL="1109442" indent="-221888" algn="l" defTabSz="887553" rtl="0" eaLnBrk="1" latinLnBrk="0" hangingPunct="1">
              <a:lnSpc>
                <a:spcPct val="90000"/>
              </a:lnSpc>
              <a:spcBef>
                <a:spcPts val="485"/>
              </a:spcBef>
              <a:buFont typeface="Arial" panose="020B0604020202020204" pitchFamily="34" charset="0"/>
              <a:buChar char="•"/>
              <a:defRPr sz="1941"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3pPr>
            <a:lvl4pPr marL="1553218"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4pPr>
            <a:lvl5pPr marL="1996995"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5pPr>
            <a:lvl6pPr marL="244077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6pPr>
            <a:lvl7pPr marL="2884548"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7pPr>
            <a:lvl8pPr marL="3328325"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8pPr>
            <a:lvl9pPr marL="377210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9pPr>
          </a:lstStyle>
          <a:p>
            <a:r>
              <a:rPr lang="en-US" sz="2400" u="sng"/>
              <a:t>Let’s Work through a Hypothetical</a:t>
            </a:r>
            <a:endParaRPr lang="en-US" sz="2400"/>
          </a:p>
          <a:p>
            <a:endParaRPr lang="en-US" dirty="0"/>
          </a:p>
        </p:txBody>
      </p:sp>
      <p:graphicFrame>
        <p:nvGraphicFramePr>
          <p:cNvPr id="11" name="Chart 10">
            <a:extLst>
              <a:ext uri="{FF2B5EF4-FFF2-40B4-BE49-F238E27FC236}">
                <a16:creationId xmlns:a16="http://schemas.microsoft.com/office/drawing/2014/main" id="{4808A7D1-95CA-41C8-8BBD-28E868D93873}"/>
              </a:ext>
            </a:extLst>
          </p:cNvPr>
          <p:cNvGraphicFramePr>
            <a:graphicFrameLocks noChangeAspect="1"/>
          </p:cNvGraphicFramePr>
          <p:nvPr>
            <p:extLst>
              <p:ext uri="{D42A27DB-BD31-4B8C-83A1-F6EECF244321}">
                <p14:modId xmlns:p14="http://schemas.microsoft.com/office/powerpoint/2010/main" val="2350340596"/>
              </p:ext>
            </p:extLst>
          </p:nvPr>
        </p:nvGraphicFramePr>
        <p:xfrm>
          <a:off x="1939344" y="2453541"/>
          <a:ext cx="5265315" cy="315918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81657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Building a Great Visual</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8" name="Content Placeholder 2">
            <a:extLst>
              <a:ext uri="{FF2B5EF4-FFF2-40B4-BE49-F238E27FC236}">
                <a16:creationId xmlns:a16="http://schemas.microsoft.com/office/drawing/2014/main" id="{DAB020B5-FDC7-49E4-9BBB-B60F940D8DD9}"/>
              </a:ext>
            </a:extLst>
          </p:cNvPr>
          <p:cNvSpPr txBox="1">
            <a:spLocks/>
          </p:cNvSpPr>
          <p:nvPr/>
        </p:nvSpPr>
        <p:spPr>
          <a:xfrm>
            <a:off x="348452" y="1463040"/>
            <a:ext cx="6875309" cy="4876800"/>
          </a:xfrm>
          <a:prstGeom prst="rect">
            <a:avLst/>
          </a:prstGeom>
        </p:spPr>
        <p:txBody>
          <a:bodyPr>
            <a:normAutofit/>
          </a:bodyPr>
          <a:lstStyle>
            <a:lvl1pPr marL="221888" indent="-221888" algn="l" defTabSz="887553" rtl="0" eaLnBrk="1" latinLnBrk="0" hangingPunct="1">
              <a:lnSpc>
                <a:spcPct val="90000"/>
              </a:lnSpc>
              <a:spcBef>
                <a:spcPts val="971"/>
              </a:spcBef>
              <a:buFont typeface="Arial" panose="020B0604020202020204" pitchFamily="34" charset="0"/>
              <a:buChar char="•"/>
              <a:defRPr sz="2718"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vl2pPr marL="665665" indent="-221888" algn="l" defTabSz="887553" rtl="0" eaLnBrk="1" latinLnBrk="0" hangingPunct="1">
              <a:lnSpc>
                <a:spcPct val="90000"/>
              </a:lnSpc>
              <a:spcBef>
                <a:spcPts val="485"/>
              </a:spcBef>
              <a:buFont typeface="Arial" panose="020B0604020202020204" pitchFamily="34" charset="0"/>
              <a:buChar char="•"/>
              <a:defRPr sz="233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2pPr>
            <a:lvl3pPr marL="1109442" indent="-221888" algn="l" defTabSz="887553" rtl="0" eaLnBrk="1" latinLnBrk="0" hangingPunct="1">
              <a:lnSpc>
                <a:spcPct val="90000"/>
              </a:lnSpc>
              <a:spcBef>
                <a:spcPts val="485"/>
              </a:spcBef>
              <a:buFont typeface="Arial" panose="020B0604020202020204" pitchFamily="34" charset="0"/>
              <a:buChar char="•"/>
              <a:defRPr sz="1941"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3pPr>
            <a:lvl4pPr marL="1553218"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4pPr>
            <a:lvl5pPr marL="1996995"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5pPr>
            <a:lvl6pPr marL="244077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6pPr>
            <a:lvl7pPr marL="2884548"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7pPr>
            <a:lvl8pPr marL="3328325"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8pPr>
            <a:lvl9pPr marL="377210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9pPr>
          </a:lstStyle>
          <a:p>
            <a:r>
              <a:rPr lang="en-US" sz="2400" u="sng"/>
              <a:t>Let’s Work through a Hypothetical</a:t>
            </a:r>
            <a:endParaRPr lang="en-US" sz="2400"/>
          </a:p>
          <a:p>
            <a:endParaRPr lang="en-US" dirty="0"/>
          </a:p>
        </p:txBody>
      </p:sp>
      <p:graphicFrame>
        <p:nvGraphicFramePr>
          <p:cNvPr id="12" name="Chart 11">
            <a:extLst>
              <a:ext uri="{FF2B5EF4-FFF2-40B4-BE49-F238E27FC236}">
                <a16:creationId xmlns:a16="http://schemas.microsoft.com/office/drawing/2014/main" id="{70C15DBB-E3DF-4722-ABBE-FC148551189C}"/>
              </a:ext>
            </a:extLst>
          </p:cNvPr>
          <p:cNvGraphicFramePr>
            <a:graphicFrameLocks noChangeAspect="1"/>
          </p:cNvGraphicFramePr>
          <p:nvPr>
            <p:extLst>
              <p:ext uri="{D42A27DB-BD31-4B8C-83A1-F6EECF244321}">
                <p14:modId xmlns:p14="http://schemas.microsoft.com/office/powerpoint/2010/main" val="1787073170"/>
              </p:ext>
            </p:extLst>
          </p:nvPr>
        </p:nvGraphicFramePr>
        <p:xfrm>
          <a:off x="1939344" y="2453541"/>
          <a:ext cx="5265315" cy="315918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938081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Building a Great Visual</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9" name="Content Placeholder 2">
            <a:extLst>
              <a:ext uri="{FF2B5EF4-FFF2-40B4-BE49-F238E27FC236}">
                <a16:creationId xmlns:a16="http://schemas.microsoft.com/office/drawing/2014/main" id="{105585C6-97A4-4280-96D7-6FC8D2566B48}"/>
              </a:ext>
            </a:extLst>
          </p:cNvPr>
          <p:cNvSpPr txBox="1">
            <a:spLocks/>
          </p:cNvSpPr>
          <p:nvPr/>
        </p:nvSpPr>
        <p:spPr>
          <a:xfrm>
            <a:off x="348452" y="1463040"/>
            <a:ext cx="6875309" cy="4876800"/>
          </a:xfrm>
          <a:prstGeom prst="rect">
            <a:avLst/>
          </a:prstGeom>
        </p:spPr>
        <p:txBody>
          <a:bodyPr>
            <a:normAutofit/>
          </a:bodyPr>
          <a:lstStyle>
            <a:lvl1pPr marL="221888" indent="-221888" algn="l" defTabSz="887553" rtl="0" eaLnBrk="1" latinLnBrk="0" hangingPunct="1">
              <a:lnSpc>
                <a:spcPct val="90000"/>
              </a:lnSpc>
              <a:spcBef>
                <a:spcPts val="971"/>
              </a:spcBef>
              <a:buFont typeface="Arial" panose="020B0604020202020204" pitchFamily="34" charset="0"/>
              <a:buChar char="•"/>
              <a:defRPr sz="2718"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vl2pPr marL="665665" indent="-221888" algn="l" defTabSz="887553" rtl="0" eaLnBrk="1" latinLnBrk="0" hangingPunct="1">
              <a:lnSpc>
                <a:spcPct val="90000"/>
              </a:lnSpc>
              <a:spcBef>
                <a:spcPts val="485"/>
              </a:spcBef>
              <a:buFont typeface="Arial" panose="020B0604020202020204" pitchFamily="34" charset="0"/>
              <a:buChar char="•"/>
              <a:defRPr sz="233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2pPr>
            <a:lvl3pPr marL="1109442" indent="-221888" algn="l" defTabSz="887553" rtl="0" eaLnBrk="1" latinLnBrk="0" hangingPunct="1">
              <a:lnSpc>
                <a:spcPct val="90000"/>
              </a:lnSpc>
              <a:spcBef>
                <a:spcPts val="485"/>
              </a:spcBef>
              <a:buFont typeface="Arial" panose="020B0604020202020204" pitchFamily="34" charset="0"/>
              <a:buChar char="•"/>
              <a:defRPr sz="1941"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3pPr>
            <a:lvl4pPr marL="1553218"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4pPr>
            <a:lvl5pPr marL="1996995"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5pPr>
            <a:lvl6pPr marL="244077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6pPr>
            <a:lvl7pPr marL="2884548"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7pPr>
            <a:lvl8pPr marL="3328325"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8pPr>
            <a:lvl9pPr marL="377210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9pPr>
          </a:lstStyle>
          <a:p>
            <a:r>
              <a:rPr lang="en-US" sz="2400" u="sng"/>
              <a:t>Let’s Work through a Hypothetical</a:t>
            </a:r>
            <a:endParaRPr lang="en-US" sz="2400"/>
          </a:p>
          <a:p>
            <a:endParaRPr lang="en-US" dirty="0"/>
          </a:p>
        </p:txBody>
      </p:sp>
      <p:grpSp>
        <p:nvGrpSpPr>
          <p:cNvPr id="11" name="Group 10">
            <a:extLst>
              <a:ext uri="{FF2B5EF4-FFF2-40B4-BE49-F238E27FC236}">
                <a16:creationId xmlns:a16="http://schemas.microsoft.com/office/drawing/2014/main" id="{4213EEFC-A780-4198-8806-F62FB9A1B503}"/>
              </a:ext>
            </a:extLst>
          </p:cNvPr>
          <p:cNvGrpSpPr/>
          <p:nvPr/>
        </p:nvGrpSpPr>
        <p:grpSpPr>
          <a:xfrm>
            <a:off x="2053112" y="2379696"/>
            <a:ext cx="5220608" cy="3441196"/>
            <a:chOff x="2053112" y="1522446"/>
            <a:chExt cx="5220608" cy="3441196"/>
          </a:xfrm>
        </p:grpSpPr>
        <p:sp>
          <p:nvSpPr>
            <p:cNvPr id="13" name="TextBox 9">
              <a:extLst>
                <a:ext uri="{FF2B5EF4-FFF2-40B4-BE49-F238E27FC236}">
                  <a16:creationId xmlns:a16="http://schemas.microsoft.com/office/drawing/2014/main" id="{E0277B26-9EDE-4521-9689-1B4FB1486452}"/>
                </a:ext>
              </a:extLst>
            </p:cNvPr>
            <p:cNvSpPr txBox="1"/>
            <p:nvPr/>
          </p:nvSpPr>
          <p:spPr>
            <a:xfrm>
              <a:off x="2053112" y="4689407"/>
              <a:ext cx="5170648" cy="274235"/>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900" dirty="0">
                  <a:solidFill>
                    <a:schemeClr val="bg2">
                      <a:lumMod val="50000"/>
                    </a:schemeClr>
                  </a:solidFill>
                  <a:latin typeface="Calibri Light" panose="020F0302020204030204" pitchFamily="34" charset="0"/>
                  <a:cs typeface="Calibri Light" panose="020F0302020204030204" pitchFamily="34" charset="0"/>
                </a:rPr>
                <a:t>Source: </a:t>
              </a:r>
              <a:r>
                <a:rPr lang="en-US" sz="900" dirty="0" err="1">
                  <a:solidFill>
                    <a:schemeClr val="bg2">
                      <a:lumMod val="50000"/>
                    </a:schemeClr>
                  </a:solidFill>
                  <a:latin typeface="Calibri Light" panose="020F0302020204030204" pitchFamily="34" charset="0"/>
                  <a:cs typeface="Calibri Light" panose="020F0302020204030204" pitchFamily="34" charset="0"/>
                </a:rPr>
                <a:t>Shoutpoint</a:t>
              </a:r>
              <a:r>
                <a:rPr lang="en-US" sz="900" dirty="0">
                  <a:solidFill>
                    <a:schemeClr val="bg2">
                      <a:lumMod val="50000"/>
                    </a:schemeClr>
                  </a:solidFill>
                  <a:latin typeface="Calibri Light" panose="020F0302020204030204" pitchFamily="34" charset="0"/>
                  <a:cs typeface="Calibri Light" panose="020F0302020204030204" pitchFamily="34" charset="0"/>
                </a:rPr>
                <a:t> Database, 2017 to 2018, Calls with non-missing durations.  </a:t>
              </a:r>
            </a:p>
          </p:txBody>
        </p:sp>
        <p:grpSp>
          <p:nvGrpSpPr>
            <p:cNvPr id="14" name="Group 13">
              <a:extLst>
                <a:ext uri="{FF2B5EF4-FFF2-40B4-BE49-F238E27FC236}">
                  <a16:creationId xmlns:a16="http://schemas.microsoft.com/office/drawing/2014/main" id="{035D3C27-7C84-4CFB-B336-602C38F4D448}"/>
                </a:ext>
              </a:extLst>
            </p:cNvPr>
            <p:cNvGrpSpPr/>
            <p:nvPr/>
          </p:nvGrpSpPr>
          <p:grpSpPr>
            <a:xfrm>
              <a:off x="2053112" y="1522446"/>
              <a:ext cx="5220608" cy="3216417"/>
              <a:chOff x="2053112" y="1522446"/>
              <a:chExt cx="5220608" cy="3216417"/>
            </a:xfrm>
          </p:grpSpPr>
          <p:pic>
            <p:nvPicPr>
              <p:cNvPr id="15" name="Picture 14">
                <a:extLst>
                  <a:ext uri="{FF2B5EF4-FFF2-40B4-BE49-F238E27FC236}">
                    <a16:creationId xmlns:a16="http://schemas.microsoft.com/office/drawing/2014/main" id="{C2D1BB43-DF38-4E8E-B4D8-8A9CC96CC70E}"/>
                  </a:ext>
                </a:extLst>
              </p:cNvPr>
              <p:cNvPicPr>
                <a:picLocks noChangeAspect="1"/>
              </p:cNvPicPr>
              <p:nvPr/>
            </p:nvPicPr>
            <p:blipFill>
              <a:blip r:embed="rId3"/>
              <a:stretch>
                <a:fillRect/>
              </a:stretch>
            </p:blipFill>
            <p:spPr>
              <a:xfrm>
                <a:off x="2053112" y="1522446"/>
                <a:ext cx="5220608" cy="3200400"/>
              </a:xfrm>
              <a:prstGeom prst="rect">
                <a:avLst/>
              </a:prstGeom>
            </p:spPr>
          </p:pic>
          <p:sp>
            <p:nvSpPr>
              <p:cNvPr id="16" name="TextBox 15">
                <a:extLst>
                  <a:ext uri="{FF2B5EF4-FFF2-40B4-BE49-F238E27FC236}">
                    <a16:creationId xmlns:a16="http://schemas.microsoft.com/office/drawing/2014/main" id="{A28455E1-B676-4F96-99EC-EE6A4B257BF5}"/>
                  </a:ext>
                </a:extLst>
              </p:cNvPr>
              <p:cNvSpPr txBox="1"/>
              <p:nvPr/>
            </p:nvSpPr>
            <p:spPr>
              <a:xfrm>
                <a:off x="2053112" y="4431086"/>
                <a:ext cx="5170648" cy="307777"/>
              </a:xfrm>
              <a:prstGeom prst="rect">
                <a:avLst/>
              </a:prstGeom>
              <a:noFill/>
            </p:spPr>
            <p:txBody>
              <a:bodyPr wrap="square" rtlCol="0">
                <a:spAutoFit/>
              </a:bodyPr>
              <a:lstStyle/>
              <a:p>
                <a:r>
                  <a:rPr lang="en-US" sz="1400" b="1" dirty="0">
                    <a:solidFill>
                      <a:srgbClr val="C00000"/>
                    </a:solidFill>
                  </a:rPr>
                  <a:t>Red</a:t>
                </a:r>
                <a:r>
                  <a:rPr lang="en-US" sz="1400" dirty="0"/>
                  <a:t> </a:t>
                </a:r>
                <a:r>
                  <a:rPr lang="en-US" sz="1400" dirty="0">
                    <a:solidFill>
                      <a:schemeClr val="bg1">
                        <a:lumMod val="50000"/>
                      </a:schemeClr>
                    </a:solidFill>
                  </a:rPr>
                  <a:t>indicates a call category that did not connect</a:t>
                </a:r>
              </a:p>
            </p:txBody>
          </p:sp>
        </p:grpSp>
      </p:grpSp>
    </p:spTree>
    <p:extLst>
      <p:ext uri="{BB962C8B-B14F-4D97-AF65-F5344CB8AC3E}">
        <p14:creationId xmlns:p14="http://schemas.microsoft.com/office/powerpoint/2010/main" val="30988061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Building a Great Visual</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9" name="TextBox 9">
            <a:extLst>
              <a:ext uri="{FF2B5EF4-FFF2-40B4-BE49-F238E27FC236}">
                <a16:creationId xmlns:a16="http://schemas.microsoft.com/office/drawing/2014/main" id="{5511DB6E-7959-449A-8481-C79D89377610}"/>
              </a:ext>
            </a:extLst>
          </p:cNvPr>
          <p:cNvSpPr txBox="1"/>
          <p:nvPr/>
        </p:nvSpPr>
        <p:spPr>
          <a:xfrm>
            <a:off x="2053112" y="5546658"/>
            <a:ext cx="5170648" cy="274235"/>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900" dirty="0">
                <a:solidFill>
                  <a:schemeClr val="bg2">
                    <a:lumMod val="50000"/>
                  </a:schemeClr>
                </a:solidFill>
                <a:latin typeface="Calibri Light" panose="020F0302020204030204" pitchFamily="34" charset="0"/>
                <a:cs typeface="Calibri Light" panose="020F0302020204030204" pitchFamily="34" charset="0"/>
              </a:rPr>
              <a:t>Source: </a:t>
            </a:r>
            <a:r>
              <a:rPr lang="en-US" sz="900" dirty="0" err="1">
                <a:solidFill>
                  <a:schemeClr val="bg2">
                    <a:lumMod val="50000"/>
                  </a:schemeClr>
                </a:solidFill>
                <a:latin typeface="Calibri Light" panose="020F0302020204030204" pitchFamily="34" charset="0"/>
                <a:cs typeface="Calibri Light" panose="020F0302020204030204" pitchFamily="34" charset="0"/>
              </a:rPr>
              <a:t>Shoutpoint</a:t>
            </a:r>
            <a:r>
              <a:rPr lang="en-US" sz="900" dirty="0">
                <a:solidFill>
                  <a:schemeClr val="bg2">
                    <a:lumMod val="50000"/>
                  </a:schemeClr>
                </a:solidFill>
                <a:latin typeface="Calibri Light" panose="020F0302020204030204" pitchFamily="34" charset="0"/>
                <a:cs typeface="Calibri Light" panose="020F0302020204030204" pitchFamily="34" charset="0"/>
              </a:rPr>
              <a:t> Database, 2017 to 2018, Calls with non-missing durations.  </a:t>
            </a:r>
          </a:p>
        </p:txBody>
      </p:sp>
      <p:grpSp>
        <p:nvGrpSpPr>
          <p:cNvPr id="11" name="Group 10">
            <a:extLst>
              <a:ext uri="{FF2B5EF4-FFF2-40B4-BE49-F238E27FC236}">
                <a16:creationId xmlns:a16="http://schemas.microsoft.com/office/drawing/2014/main" id="{16640E09-6B24-4944-AE4A-AA25429D3062}"/>
              </a:ext>
            </a:extLst>
          </p:cNvPr>
          <p:cNvGrpSpPr/>
          <p:nvPr/>
        </p:nvGrpSpPr>
        <p:grpSpPr>
          <a:xfrm>
            <a:off x="2053112" y="2379697"/>
            <a:ext cx="5220608" cy="3216417"/>
            <a:chOff x="2053112" y="1522446"/>
            <a:chExt cx="5220608" cy="3216417"/>
          </a:xfrm>
        </p:grpSpPr>
        <p:pic>
          <p:nvPicPr>
            <p:cNvPr id="13" name="Picture 12">
              <a:extLst>
                <a:ext uri="{FF2B5EF4-FFF2-40B4-BE49-F238E27FC236}">
                  <a16:creationId xmlns:a16="http://schemas.microsoft.com/office/drawing/2014/main" id="{74B3A7B8-895B-476B-83E6-AE659B7E096A}"/>
                </a:ext>
              </a:extLst>
            </p:cNvPr>
            <p:cNvPicPr>
              <a:picLocks noChangeAspect="1"/>
            </p:cNvPicPr>
            <p:nvPr/>
          </p:nvPicPr>
          <p:blipFill>
            <a:blip r:embed="rId3"/>
            <a:stretch>
              <a:fillRect/>
            </a:stretch>
          </p:blipFill>
          <p:spPr>
            <a:xfrm>
              <a:off x="2053112" y="1522446"/>
              <a:ext cx="5220608" cy="3200400"/>
            </a:xfrm>
            <a:prstGeom prst="rect">
              <a:avLst/>
            </a:prstGeom>
          </p:spPr>
        </p:pic>
        <p:sp>
          <p:nvSpPr>
            <p:cNvPr id="14" name="TextBox 13">
              <a:extLst>
                <a:ext uri="{FF2B5EF4-FFF2-40B4-BE49-F238E27FC236}">
                  <a16:creationId xmlns:a16="http://schemas.microsoft.com/office/drawing/2014/main" id="{E8D10E91-3AB1-4C10-82CD-2B27675054B8}"/>
                </a:ext>
              </a:extLst>
            </p:cNvPr>
            <p:cNvSpPr txBox="1"/>
            <p:nvPr/>
          </p:nvSpPr>
          <p:spPr>
            <a:xfrm>
              <a:off x="2053112" y="4431086"/>
              <a:ext cx="5170648" cy="307777"/>
            </a:xfrm>
            <a:prstGeom prst="rect">
              <a:avLst/>
            </a:prstGeom>
            <a:noFill/>
          </p:spPr>
          <p:txBody>
            <a:bodyPr wrap="square" rtlCol="0">
              <a:spAutoFit/>
            </a:bodyPr>
            <a:lstStyle/>
            <a:p>
              <a:r>
                <a:rPr lang="en-US" sz="1400" b="1" dirty="0">
                  <a:solidFill>
                    <a:srgbClr val="C00000"/>
                  </a:solidFill>
                </a:rPr>
                <a:t>Red</a:t>
              </a:r>
              <a:r>
                <a:rPr lang="en-US" sz="1400" dirty="0"/>
                <a:t> </a:t>
              </a:r>
              <a:r>
                <a:rPr lang="en-US" sz="1400" dirty="0">
                  <a:solidFill>
                    <a:schemeClr val="bg1">
                      <a:lumMod val="50000"/>
                    </a:schemeClr>
                  </a:solidFill>
                </a:rPr>
                <a:t>indicates a call category that did not connect</a:t>
              </a:r>
            </a:p>
          </p:txBody>
        </p:sp>
      </p:grpSp>
      <p:sp>
        <p:nvSpPr>
          <p:cNvPr id="15" name="Content Placeholder 2">
            <a:extLst>
              <a:ext uri="{FF2B5EF4-FFF2-40B4-BE49-F238E27FC236}">
                <a16:creationId xmlns:a16="http://schemas.microsoft.com/office/drawing/2014/main" id="{B7D939E0-7095-4234-B1BF-A58F58C956BE}"/>
              </a:ext>
            </a:extLst>
          </p:cNvPr>
          <p:cNvSpPr txBox="1">
            <a:spLocks/>
          </p:cNvSpPr>
          <p:nvPr/>
        </p:nvSpPr>
        <p:spPr>
          <a:xfrm>
            <a:off x="348452" y="1463040"/>
            <a:ext cx="6875309" cy="4876800"/>
          </a:xfrm>
          <a:prstGeom prst="rect">
            <a:avLst/>
          </a:prstGeom>
        </p:spPr>
        <p:txBody>
          <a:bodyPr>
            <a:normAutofit/>
          </a:bodyPr>
          <a:lstStyle>
            <a:lvl1pPr marL="221888" indent="-221888" algn="l" defTabSz="887553" rtl="0" eaLnBrk="1" latinLnBrk="0" hangingPunct="1">
              <a:lnSpc>
                <a:spcPct val="90000"/>
              </a:lnSpc>
              <a:spcBef>
                <a:spcPts val="971"/>
              </a:spcBef>
              <a:buFont typeface="Arial" panose="020B0604020202020204" pitchFamily="34" charset="0"/>
              <a:buChar char="•"/>
              <a:defRPr sz="2718"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vl2pPr marL="665665" indent="-221888" algn="l" defTabSz="887553" rtl="0" eaLnBrk="1" latinLnBrk="0" hangingPunct="1">
              <a:lnSpc>
                <a:spcPct val="90000"/>
              </a:lnSpc>
              <a:spcBef>
                <a:spcPts val="485"/>
              </a:spcBef>
              <a:buFont typeface="Arial" panose="020B0604020202020204" pitchFamily="34" charset="0"/>
              <a:buChar char="•"/>
              <a:defRPr sz="233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2pPr>
            <a:lvl3pPr marL="1109442" indent="-221888" algn="l" defTabSz="887553" rtl="0" eaLnBrk="1" latinLnBrk="0" hangingPunct="1">
              <a:lnSpc>
                <a:spcPct val="90000"/>
              </a:lnSpc>
              <a:spcBef>
                <a:spcPts val="485"/>
              </a:spcBef>
              <a:buFont typeface="Arial" panose="020B0604020202020204" pitchFamily="34" charset="0"/>
              <a:buChar char="•"/>
              <a:defRPr sz="1941"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3pPr>
            <a:lvl4pPr marL="1553218"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4pPr>
            <a:lvl5pPr marL="1996995"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5pPr>
            <a:lvl6pPr marL="244077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6pPr>
            <a:lvl7pPr marL="2884548"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7pPr>
            <a:lvl8pPr marL="3328325"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8pPr>
            <a:lvl9pPr marL="377210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9pPr>
          </a:lstStyle>
          <a:p>
            <a:r>
              <a:rPr lang="en-US" sz="2400" u="sng"/>
              <a:t>Let’s Work through a Hypothetical</a:t>
            </a:r>
            <a:endParaRPr lang="en-US" sz="2400"/>
          </a:p>
          <a:p>
            <a:endParaRPr lang="en-US" dirty="0"/>
          </a:p>
        </p:txBody>
      </p:sp>
      <p:sp>
        <p:nvSpPr>
          <p:cNvPr id="16" name="TextBox 15">
            <a:extLst>
              <a:ext uri="{FF2B5EF4-FFF2-40B4-BE49-F238E27FC236}">
                <a16:creationId xmlns:a16="http://schemas.microsoft.com/office/drawing/2014/main" id="{E146F4EC-1D29-49C4-ABE0-B7E02247926B}"/>
              </a:ext>
            </a:extLst>
          </p:cNvPr>
          <p:cNvSpPr txBox="1"/>
          <p:nvPr/>
        </p:nvSpPr>
        <p:spPr>
          <a:xfrm>
            <a:off x="6217920" y="1563007"/>
            <a:ext cx="2194560" cy="769441"/>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Descriptive </a:t>
            </a:r>
            <a:r>
              <a:rPr lang="en-US" sz="2200" b="1" u="sng" dirty="0">
                <a:latin typeface="Arial" panose="020B0604020202020204" pitchFamily="34" charset="0"/>
                <a:cs typeface="Arial" panose="020B0604020202020204" pitchFamily="34" charset="0"/>
              </a:rPr>
              <a:t>Title</a:t>
            </a:r>
            <a:r>
              <a:rPr lang="en-US" dirty="0"/>
              <a:t> </a:t>
            </a:r>
          </a:p>
        </p:txBody>
      </p:sp>
      <p:cxnSp>
        <p:nvCxnSpPr>
          <p:cNvPr id="17" name="Straight Arrow Connector 16">
            <a:extLst>
              <a:ext uri="{FF2B5EF4-FFF2-40B4-BE49-F238E27FC236}">
                <a16:creationId xmlns:a16="http://schemas.microsoft.com/office/drawing/2014/main" id="{694C4D17-E6CA-4C59-8F08-D51A27CF6455}"/>
              </a:ext>
            </a:extLst>
          </p:cNvPr>
          <p:cNvCxnSpPr/>
          <p:nvPr/>
        </p:nvCxnSpPr>
        <p:spPr>
          <a:xfrm flipH="1" flipV="1">
            <a:off x="5502565" y="3210306"/>
            <a:ext cx="1702092" cy="573024"/>
          </a:xfrm>
          <a:prstGeom prst="straightConnector1">
            <a:avLst/>
          </a:prstGeom>
          <a:ln>
            <a:solidFill>
              <a:schemeClr val="tx2"/>
            </a:solidFill>
            <a:tailEnd type="triangle"/>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D5CDEB34-AB59-49D3-AF1B-2616FFDBA746}"/>
              </a:ext>
            </a:extLst>
          </p:cNvPr>
          <p:cNvCxnSpPr>
            <a:cxnSpLocks/>
          </p:cNvCxnSpPr>
          <p:nvPr/>
        </p:nvCxnSpPr>
        <p:spPr>
          <a:xfrm flipH="1" flipV="1">
            <a:off x="3786106" y="3429001"/>
            <a:ext cx="3381977" cy="368905"/>
          </a:xfrm>
          <a:prstGeom prst="straightConnector1">
            <a:avLst/>
          </a:prstGeom>
          <a:ln>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9" name="TextBox 18">
            <a:extLst>
              <a:ext uri="{FF2B5EF4-FFF2-40B4-BE49-F238E27FC236}">
                <a16:creationId xmlns:a16="http://schemas.microsoft.com/office/drawing/2014/main" id="{4858E35D-12CC-47A1-83C8-5D939999B60B}"/>
              </a:ext>
            </a:extLst>
          </p:cNvPr>
          <p:cNvSpPr txBox="1"/>
          <p:nvPr/>
        </p:nvSpPr>
        <p:spPr>
          <a:xfrm>
            <a:off x="92580" y="4151174"/>
            <a:ext cx="1321692" cy="430887"/>
          </a:xfrm>
          <a:prstGeom prst="rect">
            <a:avLst/>
          </a:prstGeom>
          <a:noFill/>
        </p:spPr>
        <p:txBody>
          <a:bodyPr wrap="square" rtlCol="0">
            <a:spAutoFit/>
          </a:bodyPr>
          <a:lstStyle/>
          <a:p>
            <a:r>
              <a:rPr lang="en-US" sz="2200" b="1" u="sng" dirty="0">
                <a:latin typeface="Arial" panose="020B0604020202020204" pitchFamily="34" charset="0"/>
                <a:cs typeface="Arial" panose="020B0604020202020204" pitchFamily="34" charset="0"/>
              </a:rPr>
              <a:t>Caption</a:t>
            </a:r>
            <a:endParaRPr lang="en-US" b="1" u="sng" dirty="0"/>
          </a:p>
        </p:txBody>
      </p:sp>
      <p:sp>
        <p:nvSpPr>
          <p:cNvPr id="20" name="TextBox 19">
            <a:extLst>
              <a:ext uri="{FF2B5EF4-FFF2-40B4-BE49-F238E27FC236}">
                <a16:creationId xmlns:a16="http://schemas.microsoft.com/office/drawing/2014/main" id="{4AC6FEFB-3E3B-45A2-8516-E194E03C41B2}"/>
              </a:ext>
            </a:extLst>
          </p:cNvPr>
          <p:cNvSpPr txBox="1"/>
          <p:nvPr/>
        </p:nvSpPr>
        <p:spPr>
          <a:xfrm>
            <a:off x="6485152" y="5197261"/>
            <a:ext cx="2747993" cy="430887"/>
          </a:xfrm>
          <a:prstGeom prst="rect">
            <a:avLst/>
          </a:prstGeom>
          <a:noFill/>
        </p:spPr>
        <p:txBody>
          <a:bodyPr wrap="square" rtlCol="0">
            <a:spAutoFit/>
          </a:bodyPr>
          <a:lstStyle/>
          <a:p>
            <a:r>
              <a:rPr lang="en-US" sz="2200" b="1" u="sng" dirty="0">
                <a:latin typeface="Arial" panose="020B0604020202020204" pitchFamily="34" charset="0"/>
                <a:cs typeface="Arial" panose="020B0604020202020204" pitchFamily="34" charset="0"/>
              </a:rPr>
              <a:t>Citation</a:t>
            </a:r>
            <a:r>
              <a:rPr lang="en-US" sz="2200" dirty="0">
                <a:latin typeface="Arial" panose="020B0604020202020204" pitchFamily="34" charset="0"/>
                <a:cs typeface="Arial" panose="020B0604020202020204" pitchFamily="34" charset="0"/>
              </a:rPr>
              <a:t> to sources</a:t>
            </a:r>
            <a:endParaRPr lang="en-US" dirty="0"/>
          </a:p>
        </p:txBody>
      </p:sp>
      <p:cxnSp>
        <p:nvCxnSpPr>
          <p:cNvPr id="21" name="Straight Arrow Connector 20">
            <a:extLst>
              <a:ext uri="{FF2B5EF4-FFF2-40B4-BE49-F238E27FC236}">
                <a16:creationId xmlns:a16="http://schemas.microsoft.com/office/drawing/2014/main" id="{9A5C91DE-0DD9-4CE9-B9D2-0E710F49F5D9}"/>
              </a:ext>
            </a:extLst>
          </p:cNvPr>
          <p:cNvCxnSpPr>
            <a:cxnSpLocks/>
          </p:cNvCxnSpPr>
          <p:nvPr/>
        </p:nvCxnSpPr>
        <p:spPr>
          <a:xfrm flipH="1">
            <a:off x="6073254" y="5495959"/>
            <a:ext cx="261468" cy="132188"/>
          </a:xfrm>
          <a:prstGeom prst="straightConnector1">
            <a:avLst/>
          </a:prstGeom>
          <a:ln>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a:extLst>
              <a:ext uri="{FF2B5EF4-FFF2-40B4-BE49-F238E27FC236}">
                <a16:creationId xmlns:a16="http://schemas.microsoft.com/office/drawing/2014/main" id="{623EEEF9-0402-4577-B564-85E73C08F8EC}"/>
              </a:ext>
            </a:extLst>
          </p:cNvPr>
          <p:cNvCxnSpPr>
            <a:cxnSpLocks/>
            <a:stCxn id="16" idx="1"/>
          </p:cNvCxnSpPr>
          <p:nvPr/>
        </p:nvCxnSpPr>
        <p:spPr>
          <a:xfrm flipH="1">
            <a:off x="4949952" y="1947727"/>
            <a:ext cx="1267968" cy="603296"/>
          </a:xfrm>
          <a:prstGeom prst="straightConnector1">
            <a:avLst/>
          </a:prstGeom>
          <a:ln>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57FC3063-21B6-451C-B33A-30878550799E}"/>
              </a:ext>
            </a:extLst>
          </p:cNvPr>
          <p:cNvCxnSpPr>
            <a:cxnSpLocks/>
            <a:stCxn id="19" idx="3"/>
          </p:cNvCxnSpPr>
          <p:nvPr/>
        </p:nvCxnSpPr>
        <p:spPr>
          <a:xfrm>
            <a:off x="1414272" y="4366618"/>
            <a:ext cx="841248" cy="933283"/>
          </a:xfrm>
          <a:prstGeom prst="straightConnector1">
            <a:avLst/>
          </a:prstGeom>
          <a:ln>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24" name="TextBox 23">
            <a:extLst>
              <a:ext uri="{FF2B5EF4-FFF2-40B4-BE49-F238E27FC236}">
                <a16:creationId xmlns:a16="http://schemas.microsoft.com/office/drawing/2014/main" id="{78B8FF10-A293-4707-9406-BBA426A908EE}"/>
              </a:ext>
            </a:extLst>
          </p:cNvPr>
          <p:cNvSpPr txBox="1"/>
          <p:nvPr/>
        </p:nvSpPr>
        <p:spPr>
          <a:xfrm>
            <a:off x="7095744" y="3567886"/>
            <a:ext cx="1974778" cy="1107996"/>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Use of </a:t>
            </a:r>
            <a:r>
              <a:rPr lang="en-US" sz="2200" b="1" u="sng" dirty="0">
                <a:solidFill>
                  <a:srgbClr val="C00000"/>
                </a:solidFill>
                <a:latin typeface="Arial" panose="020B0604020202020204" pitchFamily="34" charset="0"/>
                <a:cs typeface="Arial" panose="020B0604020202020204" pitchFamily="34" charset="0"/>
              </a:rPr>
              <a:t>Color</a:t>
            </a:r>
            <a:r>
              <a:rPr lang="en-US" sz="2200" dirty="0">
                <a:solidFill>
                  <a:srgbClr val="C00000"/>
                </a:solidFill>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to highlight the story</a:t>
            </a:r>
            <a:endParaRPr lang="en-US" dirty="0"/>
          </a:p>
        </p:txBody>
      </p:sp>
    </p:spTree>
    <p:extLst>
      <p:ext uri="{BB962C8B-B14F-4D97-AF65-F5344CB8AC3E}">
        <p14:creationId xmlns:p14="http://schemas.microsoft.com/office/powerpoint/2010/main" val="41922532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Building a Great Visual</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9" name="Content Placeholder 2">
            <a:extLst>
              <a:ext uri="{FF2B5EF4-FFF2-40B4-BE49-F238E27FC236}">
                <a16:creationId xmlns:a16="http://schemas.microsoft.com/office/drawing/2014/main" id="{8BACD5F3-B795-4DDC-B1DB-9BBB93A4CBA2}"/>
              </a:ext>
            </a:extLst>
          </p:cNvPr>
          <p:cNvSpPr txBox="1">
            <a:spLocks/>
          </p:cNvSpPr>
          <p:nvPr/>
        </p:nvSpPr>
        <p:spPr>
          <a:xfrm>
            <a:off x="361912" y="1954530"/>
            <a:ext cx="6875309" cy="3657600"/>
          </a:xfrm>
          <a:prstGeom prst="rect">
            <a:avLst/>
          </a:prstGeom>
        </p:spPr>
        <p:txBody>
          <a:bodyPr numCol="1" spcCol="457200">
            <a:normAutofit fontScale="92500"/>
          </a:bodyPr>
          <a:lstStyle>
            <a:lvl1pPr marL="0" indent="0" algn="l" defTabSz="457200" rtl="0" eaLnBrk="1" latinLnBrk="0" hangingPunct="1">
              <a:lnSpc>
                <a:spcPct val="110000"/>
              </a:lnSpc>
              <a:spcBef>
                <a:spcPts val="0"/>
              </a:spcBef>
              <a:spcAft>
                <a:spcPts val="1000"/>
              </a:spcAft>
              <a:buFontTx/>
              <a:buNone/>
              <a:defRPr sz="2000" b="0" i="0" kern="1200" baseline="0">
                <a:solidFill>
                  <a:srgbClr val="032859"/>
                </a:solidFill>
                <a:latin typeface="Calibri Light"/>
                <a:ea typeface="+mn-ea"/>
                <a:cs typeface="Calibri Light"/>
              </a:defRPr>
            </a:lvl1pPr>
            <a:lvl2pPr marL="344488" indent="-169863" algn="l" defTabSz="457200" rtl="0" eaLnBrk="1" latinLnBrk="0" hangingPunct="1">
              <a:lnSpc>
                <a:spcPct val="110000"/>
              </a:lnSpc>
              <a:spcBef>
                <a:spcPts val="0"/>
              </a:spcBef>
              <a:spcAft>
                <a:spcPts val="900"/>
              </a:spcAft>
              <a:buSzPct val="80000"/>
              <a:buFont typeface="Wingdings" charset="2"/>
              <a:buChar char="§"/>
              <a:tabLst/>
              <a:defRPr sz="1800" b="0" i="0" kern="1200">
                <a:solidFill>
                  <a:srgbClr val="032859"/>
                </a:solidFill>
                <a:latin typeface="Calibri Light"/>
                <a:ea typeface="+mn-ea"/>
                <a:cs typeface="Calibri Light"/>
              </a:defRPr>
            </a:lvl2pPr>
            <a:lvl3pPr marL="569913" indent="0" algn="l" defTabSz="457200" rtl="0" eaLnBrk="1" latinLnBrk="0" hangingPunct="1">
              <a:lnSpc>
                <a:spcPct val="110000"/>
              </a:lnSpc>
              <a:spcBef>
                <a:spcPts val="0"/>
              </a:spcBef>
              <a:spcAft>
                <a:spcPts val="900"/>
              </a:spcAft>
              <a:buSzPct val="85000"/>
              <a:buFontTx/>
              <a:buNone/>
              <a:defRPr sz="1800" b="0" i="0" kern="1200">
                <a:solidFill>
                  <a:srgbClr val="032859"/>
                </a:solidFill>
                <a:latin typeface="Calibri Light"/>
                <a:ea typeface="+mn-ea"/>
                <a:cs typeface="Calibri Light"/>
              </a:defRPr>
            </a:lvl3pPr>
            <a:lvl4pPr marL="1031875" indent="-228600" algn="l" defTabSz="457200" rtl="0" eaLnBrk="1" latinLnBrk="0" hangingPunct="1">
              <a:lnSpc>
                <a:spcPct val="110000"/>
              </a:lnSpc>
              <a:spcBef>
                <a:spcPts val="0"/>
              </a:spcBef>
              <a:spcAft>
                <a:spcPts val="900"/>
              </a:spcAft>
              <a:buFont typeface="Arial"/>
              <a:buChar char="–"/>
              <a:tabLst/>
              <a:defRPr sz="1800" b="0" i="0" kern="1200">
                <a:solidFill>
                  <a:srgbClr val="032859"/>
                </a:solidFill>
                <a:latin typeface="Calibri Light"/>
                <a:ea typeface="+mn-ea"/>
                <a:cs typeface="Calibri Light"/>
              </a:defRPr>
            </a:lvl4pPr>
            <a:lvl5pPr marL="1370013" indent="0" algn="l" defTabSz="457200" rtl="0" eaLnBrk="1" latinLnBrk="0" hangingPunct="1">
              <a:lnSpc>
                <a:spcPct val="110000"/>
              </a:lnSpc>
              <a:spcBef>
                <a:spcPts val="0"/>
              </a:spcBef>
              <a:spcAft>
                <a:spcPts val="900"/>
              </a:spcAft>
              <a:buFontTx/>
              <a:buNone/>
              <a:defRPr sz="1800" b="0" i="0" kern="1200">
                <a:solidFill>
                  <a:srgbClr val="032859"/>
                </a:solidFill>
                <a:latin typeface="Calibri Light"/>
                <a:ea typeface="+mn-ea"/>
                <a:cs typeface="Calibri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600" u="sng" dirty="0"/>
              <a:t>How do we know what type of graph to choose?</a:t>
            </a:r>
            <a:endParaRPr lang="en-US" sz="2600" dirty="0"/>
          </a:p>
          <a:p>
            <a:pPr lvl="1"/>
            <a:r>
              <a:rPr lang="en-US" sz="2000" dirty="0"/>
              <a:t>So far, I have only presented column graphs. </a:t>
            </a:r>
          </a:p>
          <a:p>
            <a:pPr lvl="1"/>
            <a:r>
              <a:rPr lang="en-US" sz="2000" dirty="0"/>
              <a:t>However, different types of data dictate different types of graphs.</a:t>
            </a:r>
          </a:p>
          <a:p>
            <a:pPr lvl="1"/>
            <a:r>
              <a:rPr lang="en-US" sz="2000" dirty="0"/>
              <a:t>Some simple rules:</a:t>
            </a:r>
          </a:p>
          <a:p>
            <a:pPr marL="857250" lvl="2" indent="-457200">
              <a:buAutoNum type="arabicPeriod"/>
            </a:pPr>
            <a:r>
              <a:rPr lang="en-US" sz="2000" dirty="0"/>
              <a:t>Categorical Data – Column / Bar Graph</a:t>
            </a:r>
          </a:p>
          <a:p>
            <a:pPr marL="857250" lvl="2" indent="-457200">
              <a:buAutoNum type="arabicPeriod"/>
            </a:pPr>
            <a:r>
              <a:rPr lang="en-US" sz="2000" dirty="0"/>
              <a:t>Continuous Data – Histograms, Density Graph</a:t>
            </a:r>
          </a:p>
          <a:p>
            <a:pPr marL="857250" lvl="2" indent="-457200">
              <a:buAutoNum type="arabicPeriod"/>
            </a:pPr>
            <a:r>
              <a:rPr lang="en-US" sz="2000" dirty="0"/>
              <a:t>Data that exists over time – Timelines</a:t>
            </a:r>
          </a:p>
          <a:p>
            <a:pPr marL="857250" lvl="2" indent="-457200">
              <a:buAutoNum type="arabicPeriod"/>
            </a:pPr>
            <a:r>
              <a:rPr lang="en-US" sz="2000" dirty="0"/>
              <a:t>Relationships – Scatterplots</a:t>
            </a:r>
          </a:p>
          <a:p>
            <a:pPr marL="174625" lvl="1" indent="0">
              <a:buNone/>
            </a:pPr>
            <a:endParaRPr lang="en-US" sz="2000" dirty="0"/>
          </a:p>
          <a:p>
            <a:pPr lvl="2"/>
            <a:endParaRPr lang="en-US" sz="2000" dirty="0"/>
          </a:p>
          <a:p>
            <a:pPr marL="174625" lvl="1" indent="0">
              <a:buNone/>
            </a:pPr>
            <a:endParaRPr lang="en-US" sz="2000" dirty="0"/>
          </a:p>
          <a:p>
            <a:pPr lvl="1"/>
            <a:endParaRPr lang="en-US" dirty="0"/>
          </a:p>
          <a:p>
            <a:pPr marL="728663" lvl="1" indent="-385763">
              <a:buFont typeface="+mj-lt"/>
              <a:buAutoNum type="arabicPeriod"/>
            </a:pPr>
            <a:endParaRPr lang="en-US" dirty="0"/>
          </a:p>
          <a:p>
            <a:pPr marL="728663" lvl="1" indent="-385763">
              <a:buFont typeface="+mj-lt"/>
              <a:buAutoNum type="arabicPeriod"/>
            </a:pPr>
            <a:endParaRPr lang="en-US" dirty="0"/>
          </a:p>
          <a:p>
            <a:pPr marL="342900" lvl="1" indent="0">
              <a:buNone/>
            </a:pPr>
            <a:endParaRPr lang="en-US" dirty="0"/>
          </a:p>
        </p:txBody>
      </p:sp>
    </p:spTree>
    <p:extLst>
      <p:ext uri="{BB962C8B-B14F-4D97-AF65-F5344CB8AC3E}">
        <p14:creationId xmlns:p14="http://schemas.microsoft.com/office/powerpoint/2010/main" val="40970015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Building a Great Visual</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8" name="Content Placeholder 2">
            <a:extLst>
              <a:ext uri="{FF2B5EF4-FFF2-40B4-BE49-F238E27FC236}">
                <a16:creationId xmlns:a16="http://schemas.microsoft.com/office/drawing/2014/main" id="{41349389-C7EC-49BA-B75E-FC1914B6C2E0}"/>
              </a:ext>
            </a:extLst>
          </p:cNvPr>
          <p:cNvSpPr txBox="1">
            <a:spLocks/>
          </p:cNvSpPr>
          <p:nvPr/>
        </p:nvSpPr>
        <p:spPr>
          <a:xfrm>
            <a:off x="359505" y="1954530"/>
            <a:ext cx="6875309" cy="3657600"/>
          </a:xfrm>
          <a:prstGeom prst="rect">
            <a:avLst/>
          </a:prstGeom>
        </p:spPr>
        <p:txBody>
          <a:bodyPr numCol="1" spcCol="457200">
            <a:normAutofit/>
          </a:bodyPr>
          <a:lstStyle>
            <a:lvl1pPr marL="0" indent="0" algn="l" defTabSz="457200" rtl="0" eaLnBrk="1" latinLnBrk="0" hangingPunct="1">
              <a:lnSpc>
                <a:spcPct val="110000"/>
              </a:lnSpc>
              <a:spcBef>
                <a:spcPts val="0"/>
              </a:spcBef>
              <a:spcAft>
                <a:spcPts val="1000"/>
              </a:spcAft>
              <a:buFontTx/>
              <a:buNone/>
              <a:defRPr sz="2000" b="0" i="0" kern="1200" baseline="0">
                <a:solidFill>
                  <a:srgbClr val="032859"/>
                </a:solidFill>
                <a:latin typeface="Calibri Light"/>
                <a:ea typeface="+mn-ea"/>
                <a:cs typeface="Calibri Light"/>
              </a:defRPr>
            </a:lvl1pPr>
            <a:lvl2pPr marL="344488" indent="-169863" algn="l" defTabSz="457200" rtl="0" eaLnBrk="1" latinLnBrk="0" hangingPunct="1">
              <a:lnSpc>
                <a:spcPct val="110000"/>
              </a:lnSpc>
              <a:spcBef>
                <a:spcPts val="0"/>
              </a:spcBef>
              <a:spcAft>
                <a:spcPts val="900"/>
              </a:spcAft>
              <a:buSzPct val="80000"/>
              <a:buFont typeface="Wingdings" charset="2"/>
              <a:buChar char="§"/>
              <a:tabLst/>
              <a:defRPr sz="1800" b="0" i="0" kern="1200">
                <a:solidFill>
                  <a:srgbClr val="032859"/>
                </a:solidFill>
                <a:latin typeface="Calibri Light"/>
                <a:ea typeface="+mn-ea"/>
                <a:cs typeface="Calibri Light"/>
              </a:defRPr>
            </a:lvl2pPr>
            <a:lvl3pPr marL="569913" indent="0" algn="l" defTabSz="457200" rtl="0" eaLnBrk="1" latinLnBrk="0" hangingPunct="1">
              <a:lnSpc>
                <a:spcPct val="110000"/>
              </a:lnSpc>
              <a:spcBef>
                <a:spcPts val="0"/>
              </a:spcBef>
              <a:spcAft>
                <a:spcPts val="900"/>
              </a:spcAft>
              <a:buSzPct val="85000"/>
              <a:buFontTx/>
              <a:buNone/>
              <a:defRPr sz="1800" b="0" i="0" kern="1200">
                <a:solidFill>
                  <a:srgbClr val="032859"/>
                </a:solidFill>
                <a:latin typeface="Calibri Light"/>
                <a:ea typeface="+mn-ea"/>
                <a:cs typeface="Calibri Light"/>
              </a:defRPr>
            </a:lvl3pPr>
            <a:lvl4pPr marL="1031875" indent="-228600" algn="l" defTabSz="457200" rtl="0" eaLnBrk="1" latinLnBrk="0" hangingPunct="1">
              <a:lnSpc>
                <a:spcPct val="110000"/>
              </a:lnSpc>
              <a:spcBef>
                <a:spcPts val="0"/>
              </a:spcBef>
              <a:spcAft>
                <a:spcPts val="900"/>
              </a:spcAft>
              <a:buFont typeface="Arial"/>
              <a:buChar char="–"/>
              <a:tabLst/>
              <a:defRPr sz="1800" b="0" i="0" kern="1200">
                <a:solidFill>
                  <a:srgbClr val="032859"/>
                </a:solidFill>
                <a:latin typeface="Calibri Light"/>
                <a:ea typeface="+mn-ea"/>
                <a:cs typeface="Calibri Light"/>
              </a:defRPr>
            </a:lvl4pPr>
            <a:lvl5pPr marL="1370013" indent="0" algn="l" defTabSz="457200" rtl="0" eaLnBrk="1" latinLnBrk="0" hangingPunct="1">
              <a:lnSpc>
                <a:spcPct val="110000"/>
              </a:lnSpc>
              <a:spcBef>
                <a:spcPts val="0"/>
              </a:spcBef>
              <a:spcAft>
                <a:spcPts val="900"/>
              </a:spcAft>
              <a:buFontTx/>
              <a:buNone/>
              <a:defRPr sz="1800" b="0" i="0" kern="1200">
                <a:solidFill>
                  <a:srgbClr val="032859"/>
                </a:solidFill>
                <a:latin typeface="Calibri Light"/>
                <a:ea typeface="+mn-ea"/>
                <a:cs typeface="Calibri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u="sng" dirty="0"/>
              <a:t>How do we know what type of graph to choose?</a:t>
            </a:r>
            <a:endParaRPr lang="en-US" sz="2400" dirty="0"/>
          </a:p>
          <a:p>
            <a:pPr lvl="1"/>
            <a:r>
              <a:rPr lang="en-US" sz="2000" dirty="0"/>
              <a:t>Beyond just your data, what you would like to show with your data dictates the types of graphs you should use.  </a:t>
            </a:r>
          </a:p>
          <a:p>
            <a:pPr lvl="1"/>
            <a:r>
              <a:rPr lang="en-US" sz="2000" dirty="0"/>
              <a:t>Some additional considerations:</a:t>
            </a:r>
          </a:p>
          <a:p>
            <a:pPr marL="1027113" lvl="2" indent="-457200">
              <a:buAutoNum type="arabicPeriod"/>
            </a:pPr>
            <a:r>
              <a:rPr lang="en-US" sz="2000" dirty="0"/>
              <a:t>Comparison</a:t>
            </a:r>
          </a:p>
          <a:p>
            <a:pPr marL="1027113" lvl="2" indent="-457200">
              <a:buAutoNum type="arabicPeriod"/>
            </a:pPr>
            <a:r>
              <a:rPr lang="en-US" sz="2000" dirty="0"/>
              <a:t>Relationship</a:t>
            </a:r>
          </a:p>
          <a:p>
            <a:pPr marL="1027113" lvl="2" indent="-457200">
              <a:buAutoNum type="arabicPeriod"/>
            </a:pPr>
            <a:r>
              <a:rPr lang="en-US" sz="2000" dirty="0"/>
              <a:t>Composition</a:t>
            </a:r>
          </a:p>
          <a:p>
            <a:pPr marL="1027113" lvl="2" indent="-457200">
              <a:buAutoNum type="arabicPeriod"/>
            </a:pPr>
            <a:r>
              <a:rPr lang="en-US" sz="2000" dirty="0"/>
              <a:t>Distribution</a:t>
            </a:r>
          </a:p>
          <a:p>
            <a:pPr lvl="1"/>
            <a:endParaRPr lang="en-US" sz="2000" dirty="0"/>
          </a:p>
          <a:p>
            <a:pPr lvl="2"/>
            <a:endParaRPr lang="en-US" sz="2000" dirty="0"/>
          </a:p>
          <a:p>
            <a:pPr lvl="2"/>
            <a:endParaRPr lang="en-US" sz="2000" dirty="0"/>
          </a:p>
          <a:p>
            <a:pPr marL="174625" lvl="1" indent="0">
              <a:buNone/>
            </a:pPr>
            <a:endParaRPr lang="en-US" sz="2000" dirty="0"/>
          </a:p>
          <a:p>
            <a:pPr lvl="1"/>
            <a:endParaRPr lang="en-US" dirty="0"/>
          </a:p>
          <a:p>
            <a:pPr marL="728663" lvl="1" indent="-385763">
              <a:buFont typeface="+mj-lt"/>
              <a:buAutoNum type="arabicPeriod"/>
            </a:pPr>
            <a:endParaRPr lang="en-US" dirty="0"/>
          </a:p>
          <a:p>
            <a:pPr marL="728663" lvl="1" indent="-385763">
              <a:buFont typeface="+mj-lt"/>
              <a:buAutoNum type="arabicPeriod"/>
            </a:pPr>
            <a:endParaRPr lang="en-US" dirty="0"/>
          </a:p>
          <a:p>
            <a:pPr marL="342900" lvl="1" indent="0">
              <a:buNone/>
            </a:pPr>
            <a:endParaRPr lang="en-US" dirty="0"/>
          </a:p>
        </p:txBody>
      </p:sp>
    </p:spTree>
    <p:extLst>
      <p:ext uri="{BB962C8B-B14F-4D97-AF65-F5344CB8AC3E}">
        <p14:creationId xmlns:p14="http://schemas.microsoft.com/office/powerpoint/2010/main" val="172736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Building a Great Visual</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pic>
        <p:nvPicPr>
          <p:cNvPr id="9" name="Picture 8" descr="A close up of text on a white background&#10;&#10;Description generated with high confidence">
            <a:extLst>
              <a:ext uri="{FF2B5EF4-FFF2-40B4-BE49-F238E27FC236}">
                <a16:creationId xmlns:a16="http://schemas.microsoft.com/office/drawing/2014/main" id="{972F51FC-D6D5-4A96-A5B7-42A93D234095}"/>
              </a:ext>
            </a:extLst>
          </p:cNvPr>
          <p:cNvPicPr>
            <a:picLocks noChangeAspect="1"/>
          </p:cNvPicPr>
          <p:nvPr/>
        </p:nvPicPr>
        <p:blipFill>
          <a:blip r:embed="rId3"/>
          <a:stretch>
            <a:fillRect/>
          </a:stretch>
        </p:blipFill>
        <p:spPr>
          <a:xfrm>
            <a:off x="1203698" y="1113555"/>
            <a:ext cx="6736604" cy="4736598"/>
          </a:xfrm>
          <a:prstGeom prst="rect">
            <a:avLst/>
          </a:prstGeom>
        </p:spPr>
      </p:pic>
    </p:spTree>
    <p:extLst>
      <p:ext uri="{BB962C8B-B14F-4D97-AF65-F5344CB8AC3E}">
        <p14:creationId xmlns:p14="http://schemas.microsoft.com/office/powerpoint/2010/main" val="15693640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Building a Great Visual</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9" name="Content Placeholder 2">
            <a:extLst>
              <a:ext uri="{FF2B5EF4-FFF2-40B4-BE49-F238E27FC236}">
                <a16:creationId xmlns:a16="http://schemas.microsoft.com/office/drawing/2014/main" id="{F51672D1-A030-4CF8-A689-7ECD8FEA297E}"/>
              </a:ext>
            </a:extLst>
          </p:cNvPr>
          <p:cNvSpPr txBox="1">
            <a:spLocks/>
          </p:cNvSpPr>
          <p:nvPr/>
        </p:nvSpPr>
        <p:spPr>
          <a:xfrm>
            <a:off x="361912" y="1954530"/>
            <a:ext cx="6875309" cy="3657600"/>
          </a:xfrm>
          <a:prstGeom prst="rect">
            <a:avLst/>
          </a:prstGeom>
        </p:spPr>
        <p:txBody>
          <a:bodyPr numCol="1" spcCol="457200">
            <a:normAutofit/>
          </a:bodyPr>
          <a:lstStyle>
            <a:lvl1pPr marL="0" indent="0" algn="l" defTabSz="457200" rtl="0" eaLnBrk="1" latinLnBrk="0" hangingPunct="1">
              <a:lnSpc>
                <a:spcPct val="110000"/>
              </a:lnSpc>
              <a:spcBef>
                <a:spcPts val="0"/>
              </a:spcBef>
              <a:spcAft>
                <a:spcPts val="1000"/>
              </a:spcAft>
              <a:buFontTx/>
              <a:buNone/>
              <a:defRPr sz="2000" b="0" i="0" kern="1200" baseline="0">
                <a:solidFill>
                  <a:srgbClr val="032859"/>
                </a:solidFill>
                <a:latin typeface="Calibri Light"/>
                <a:ea typeface="+mn-ea"/>
                <a:cs typeface="Calibri Light"/>
              </a:defRPr>
            </a:lvl1pPr>
            <a:lvl2pPr marL="344488" indent="-169863" algn="l" defTabSz="457200" rtl="0" eaLnBrk="1" latinLnBrk="0" hangingPunct="1">
              <a:lnSpc>
                <a:spcPct val="110000"/>
              </a:lnSpc>
              <a:spcBef>
                <a:spcPts val="0"/>
              </a:spcBef>
              <a:spcAft>
                <a:spcPts val="900"/>
              </a:spcAft>
              <a:buSzPct val="80000"/>
              <a:buFont typeface="Wingdings" charset="2"/>
              <a:buChar char="§"/>
              <a:tabLst/>
              <a:defRPr sz="1800" b="0" i="0" kern="1200">
                <a:solidFill>
                  <a:srgbClr val="032859"/>
                </a:solidFill>
                <a:latin typeface="Calibri Light"/>
                <a:ea typeface="+mn-ea"/>
                <a:cs typeface="Calibri Light"/>
              </a:defRPr>
            </a:lvl2pPr>
            <a:lvl3pPr marL="569913" indent="0" algn="l" defTabSz="457200" rtl="0" eaLnBrk="1" latinLnBrk="0" hangingPunct="1">
              <a:lnSpc>
                <a:spcPct val="110000"/>
              </a:lnSpc>
              <a:spcBef>
                <a:spcPts val="0"/>
              </a:spcBef>
              <a:spcAft>
                <a:spcPts val="900"/>
              </a:spcAft>
              <a:buSzPct val="85000"/>
              <a:buFontTx/>
              <a:buNone/>
              <a:defRPr sz="1800" b="0" i="0" kern="1200">
                <a:solidFill>
                  <a:srgbClr val="032859"/>
                </a:solidFill>
                <a:latin typeface="Calibri Light"/>
                <a:ea typeface="+mn-ea"/>
                <a:cs typeface="Calibri Light"/>
              </a:defRPr>
            </a:lvl3pPr>
            <a:lvl4pPr marL="1031875" indent="-228600" algn="l" defTabSz="457200" rtl="0" eaLnBrk="1" latinLnBrk="0" hangingPunct="1">
              <a:lnSpc>
                <a:spcPct val="110000"/>
              </a:lnSpc>
              <a:spcBef>
                <a:spcPts val="0"/>
              </a:spcBef>
              <a:spcAft>
                <a:spcPts val="900"/>
              </a:spcAft>
              <a:buFont typeface="Arial"/>
              <a:buChar char="–"/>
              <a:tabLst/>
              <a:defRPr sz="1800" b="0" i="0" kern="1200">
                <a:solidFill>
                  <a:srgbClr val="032859"/>
                </a:solidFill>
                <a:latin typeface="Calibri Light"/>
                <a:ea typeface="+mn-ea"/>
                <a:cs typeface="Calibri Light"/>
              </a:defRPr>
            </a:lvl4pPr>
            <a:lvl5pPr marL="1370013" indent="0" algn="l" defTabSz="457200" rtl="0" eaLnBrk="1" latinLnBrk="0" hangingPunct="1">
              <a:lnSpc>
                <a:spcPct val="110000"/>
              </a:lnSpc>
              <a:spcBef>
                <a:spcPts val="0"/>
              </a:spcBef>
              <a:spcAft>
                <a:spcPts val="900"/>
              </a:spcAft>
              <a:buFontTx/>
              <a:buNone/>
              <a:defRPr sz="1800" b="0" i="0" kern="1200">
                <a:solidFill>
                  <a:srgbClr val="032859"/>
                </a:solidFill>
                <a:latin typeface="Calibri Light"/>
                <a:ea typeface="+mn-ea"/>
                <a:cs typeface="Calibri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600" u="sng" dirty="0"/>
              <a:t>Summary</a:t>
            </a:r>
            <a:endParaRPr lang="en-US" sz="2600" dirty="0"/>
          </a:p>
          <a:p>
            <a:pPr lvl="1"/>
            <a:r>
              <a:rPr lang="en-US" sz="2000" dirty="0"/>
              <a:t>Visuals help tell the story better than words or tables</a:t>
            </a:r>
          </a:p>
          <a:p>
            <a:pPr lvl="1"/>
            <a:r>
              <a:rPr lang="en-US" sz="2000" dirty="0"/>
              <a:t>Be wary of putting too much information into a graph. </a:t>
            </a:r>
            <a:r>
              <a:rPr lang="en-US" sz="2000" b="1" dirty="0"/>
              <a:t>Simple is best!</a:t>
            </a:r>
          </a:p>
          <a:p>
            <a:pPr lvl="1"/>
            <a:r>
              <a:rPr lang="en-US" sz="2000" dirty="0"/>
              <a:t>The four </a:t>
            </a:r>
            <a:r>
              <a:rPr lang="en-US" sz="2000" dirty="0" err="1"/>
              <a:t>Os</a:t>
            </a:r>
            <a:r>
              <a:rPr lang="en-US" sz="2000" dirty="0"/>
              <a:t> can help guide you to design a good graph:  </a:t>
            </a:r>
            <a:r>
              <a:rPr lang="en-US" sz="2000" b="1" dirty="0"/>
              <a:t>Objective, Observable, Original and Open</a:t>
            </a:r>
            <a:r>
              <a:rPr lang="en-US" sz="2000" dirty="0"/>
              <a:t>.</a:t>
            </a:r>
          </a:p>
          <a:p>
            <a:pPr lvl="1"/>
            <a:r>
              <a:rPr lang="en-US" sz="2000" dirty="0"/>
              <a:t>The four Cs (sort of) make your graph complete and help it stand-alone: </a:t>
            </a:r>
            <a:r>
              <a:rPr lang="en-US" sz="2000" b="1" dirty="0"/>
              <a:t>Title, Caption, Citation, Color</a:t>
            </a:r>
            <a:r>
              <a:rPr lang="en-US" sz="2000" dirty="0"/>
              <a:t>.</a:t>
            </a:r>
          </a:p>
          <a:p>
            <a:pPr lvl="1"/>
            <a:endParaRPr lang="en-US" sz="2000" dirty="0"/>
          </a:p>
          <a:p>
            <a:pPr lvl="2"/>
            <a:endParaRPr lang="en-US" sz="2000" dirty="0"/>
          </a:p>
          <a:p>
            <a:pPr marL="174625" lvl="1" indent="0">
              <a:buNone/>
            </a:pPr>
            <a:endParaRPr lang="en-US" sz="2000" dirty="0"/>
          </a:p>
          <a:p>
            <a:pPr lvl="1"/>
            <a:endParaRPr lang="en-US" dirty="0"/>
          </a:p>
          <a:p>
            <a:pPr marL="728663" lvl="1" indent="-385763">
              <a:buFont typeface="+mj-lt"/>
              <a:buAutoNum type="arabicPeriod"/>
            </a:pPr>
            <a:endParaRPr lang="en-US" dirty="0"/>
          </a:p>
          <a:p>
            <a:pPr marL="728663" lvl="1" indent="-385763">
              <a:buFont typeface="+mj-lt"/>
              <a:buAutoNum type="arabicPeriod"/>
            </a:pPr>
            <a:endParaRPr lang="en-US" dirty="0"/>
          </a:p>
          <a:p>
            <a:pPr marL="342900" lvl="1" indent="0">
              <a:buNone/>
            </a:pPr>
            <a:endParaRPr lang="en-US" dirty="0"/>
          </a:p>
        </p:txBody>
      </p:sp>
    </p:spTree>
    <p:extLst>
      <p:ext uri="{BB962C8B-B14F-4D97-AF65-F5344CB8AC3E}">
        <p14:creationId xmlns:p14="http://schemas.microsoft.com/office/powerpoint/2010/main" val="28342669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857BD5-0E53-408C-B81D-D2F9A6D77A9F}"/>
              </a:ext>
            </a:extLst>
          </p:cNvPr>
          <p:cNvSpPr>
            <a:spLocks noGrp="1"/>
          </p:cNvSpPr>
          <p:nvPr>
            <p:ph type="body" sz="quarter" idx="10"/>
          </p:nvPr>
        </p:nvSpPr>
        <p:spPr/>
        <p:txBody>
          <a:bodyPr>
            <a:normAutofit/>
          </a:bodyPr>
          <a:lstStyle/>
          <a:p>
            <a:r>
              <a:rPr lang="en-US" dirty="0" err="1"/>
              <a:t>ggplot</a:t>
            </a:r>
            <a:r>
              <a:rPr lang="en-US" dirty="0"/>
              <a:t>() Basics</a:t>
            </a:r>
          </a:p>
        </p:txBody>
      </p:sp>
      <p:pic>
        <p:nvPicPr>
          <p:cNvPr id="5" name="Picture 4">
            <a:extLst>
              <a:ext uri="{FF2B5EF4-FFF2-40B4-BE49-F238E27FC236}">
                <a16:creationId xmlns:a16="http://schemas.microsoft.com/office/drawing/2014/main" id="{794DE9CC-2C72-4D50-9CE4-E82CBFA6F5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Tree>
    <p:extLst>
      <p:ext uri="{BB962C8B-B14F-4D97-AF65-F5344CB8AC3E}">
        <p14:creationId xmlns:p14="http://schemas.microsoft.com/office/powerpoint/2010/main" val="1601534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err="1"/>
              <a:t>ggplot</a:t>
            </a:r>
            <a:r>
              <a:rPr lang="en-US" dirty="0"/>
              <a:t>() basics</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9" name="Content Placeholder 2">
            <a:extLst>
              <a:ext uri="{FF2B5EF4-FFF2-40B4-BE49-F238E27FC236}">
                <a16:creationId xmlns:a16="http://schemas.microsoft.com/office/drawing/2014/main" id="{F51672D1-A030-4CF8-A689-7ECD8FEA297E}"/>
              </a:ext>
            </a:extLst>
          </p:cNvPr>
          <p:cNvSpPr txBox="1">
            <a:spLocks/>
          </p:cNvSpPr>
          <p:nvPr/>
        </p:nvSpPr>
        <p:spPr>
          <a:xfrm>
            <a:off x="361912" y="1954530"/>
            <a:ext cx="6875309" cy="3657600"/>
          </a:xfrm>
          <a:prstGeom prst="rect">
            <a:avLst/>
          </a:prstGeom>
        </p:spPr>
        <p:txBody>
          <a:bodyPr numCol="1" spcCol="457200">
            <a:normAutofit/>
          </a:bodyPr>
          <a:lstStyle>
            <a:lvl1pPr marL="0" indent="0" algn="l" defTabSz="457200" rtl="0" eaLnBrk="1" latinLnBrk="0" hangingPunct="1">
              <a:lnSpc>
                <a:spcPct val="110000"/>
              </a:lnSpc>
              <a:spcBef>
                <a:spcPts val="0"/>
              </a:spcBef>
              <a:spcAft>
                <a:spcPts val="1000"/>
              </a:spcAft>
              <a:buFontTx/>
              <a:buNone/>
              <a:defRPr sz="2000" b="0" i="0" kern="1200" baseline="0">
                <a:solidFill>
                  <a:srgbClr val="032859"/>
                </a:solidFill>
                <a:latin typeface="Calibri Light"/>
                <a:ea typeface="+mn-ea"/>
                <a:cs typeface="Calibri Light"/>
              </a:defRPr>
            </a:lvl1pPr>
            <a:lvl2pPr marL="344488" indent="-169863" algn="l" defTabSz="457200" rtl="0" eaLnBrk="1" latinLnBrk="0" hangingPunct="1">
              <a:lnSpc>
                <a:spcPct val="110000"/>
              </a:lnSpc>
              <a:spcBef>
                <a:spcPts val="0"/>
              </a:spcBef>
              <a:spcAft>
                <a:spcPts val="900"/>
              </a:spcAft>
              <a:buSzPct val="80000"/>
              <a:buFont typeface="Wingdings" charset="2"/>
              <a:buChar char="§"/>
              <a:tabLst/>
              <a:defRPr sz="1800" b="0" i="0" kern="1200">
                <a:solidFill>
                  <a:srgbClr val="032859"/>
                </a:solidFill>
                <a:latin typeface="Calibri Light"/>
                <a:ea typeface="+mn-ea"/>
                <a:cs typeface="Calibri Light"/>
              </a:defRPr>
            </a:lvl2pPr>
            <a:lvl3pPr marL="569913" indent="0" algn="l" defTabSz="457200" rtl="0" eaLnBrk="1" latinLnBrk="0" hangingPunct="1">
              <a:lnSpc>
                <a:spcPct val="110000"/>
              </a:lnSpc>
              <a:spcBef>
                <a:spcPts val="0"/>
              </a:spcBef>
              <a:spcAft>
                <a:spcPts val="900"/>
              </a:spcAft>
              <a:buSzPct val="85000"/>
              <a:buFontTx/>
              <a:buNone/>
              <a:defRPr sz="1800" b="0" i="0" kern="1200">
                <a:solidFill>
                  <a:srgbClr val="032859"/>
                </a:solidFill>
                <a:latin typeface="Calibri Light"/>
                <a:ea typeface="+mn-ea"/>
                <a:cs typeface="Calibri Light"/>
              </a:defRPr>
            </a:lvl3pPr>
            <a:lvl4pPr marL="1031875" indent="-228600" algn="l" defTabSz="457200" rtl="0" eaLnBrk="1" latinLnBrk="0" hangingPunct="1">
              <a:lnSpc>
                <a:spcPct val="110000"/>
              </a:lnSpc>
              <a:spcBef>
                <a:spcPts val="0"/>
              </a:spcBef>
              <a:spcAft>
                <a:spcPts val="900"/>
              </a:spcAft>
              <a:buFont typeface="Arial"/>
              <a:buChar char="–"/>
              <a:tabLst/>
              <a:defRPr sz="1800" b="0" i="0" kern="1200">
                <a:solidFill>
                  <a:srgbClr val="032859"/>
                </a:solidFill>
                <a:latin typeface="Calibri Light"/>
                <a:ea typeface="+mn-ea"/>
                <a:cs typeface="Calibri Light"/>
              </a:defRPr>
            </a:lvl4pPr>
            <a:lvl5pPr marL="1370013" indent="0" algn="l" defTabSz="457200" rtl="0" eaLnBrk="1" latinLnBrk="0" hangingPunct="1">
              <a:lnSpc>
                <a:spcPct val="110000"/>
              </a:lnSpc>
              <a:spcBef>
                <a:spcPts val="0"/>
              </a:spcBef>
              <a:spcAft>
                <a:spcPts val="900"/>
              </a:spcAft>
              <a:buFontTx/>
              <a:buNone/>
              <a:defRPr sz="1800" b="0" i="0" kern="1200">
                <a:solidFill>
                  <a:srgbClr val="032859"/>
                </a:solidFill>
                <a:latin typeface="Calibri Light"/>
                <a:ea typeface="+mn-ea"/>
                <a:cs typeface="Calibri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600" dirty="0" err="1"/>
              <a:t>ggplot</a:t>
            </a:r>
            <a:r>
              <a:rPr lang="en-US" sz="2600" dirty="0"/>
              <a:t>() is the go-to R package for graphics.  </a:t>
            </a:r>
          </a:p>
          <a:p>
            <a:pPr lvl="1"/>
            <a:r>
              <a:rPr lang="en-US" sz="2000" dirty="0"/>
              <a:t>It operates on the concept of the Grammar of Graphics</a:t>
            </a:r>
          </a:p>
          <a:p>
            <a:pPr lvl="1"/>
            <a:r>
              <a:rPr lang="en-US" sz="2000" dirty="0"/>
              <a:t>The Grammar of Graphics follows the following format</a:t>
            </a:r>
          </a:p>
          <a:p>
            <a:pPr marL="912813" lvl="2" indent="-342900">
              <a:buFont typeface="Arial" panose="020B0604020202020204" pitchFamily="34" charset="0"/>
              <a:buChar char="•"/>
            </a:pPr>
            <a:r>
              <a:rPr lang="en-US" sz="2000" dirty="0"/>
              <a:t>Data</a:t>
            </a:r>
          </a:p>
          <a:p>
            <a:pPr marL="912813" lvl="2" indent="-342900">
              <a:buFont typeface="Arial" panose="020B0604020202020204" pitchFamily="34" charset="0"/>
              <a:buChar char="•"/>
            </a:pPr>
            <a:r>
              <a:rPr lang="en-US" sz="2000" dirty="0"/>
              <a:t>Aesthetics</a:t>
            </a:r>
          </a:p>
          <a:p>
            <a:pPr marL="912813" lvl="2" indent="-342900">
              <a:buFont typeface="Arial" panose="020B0604020202020204" pitchFamily="34" charset="0"/>
              <a:buChar char="•"/>
            </a:pPr>
            <a:r>
              <a:rPr lang="en-US" sz="2000" dirty="0" err="1"/>
              <a:t>Geom</a:t>
            </a:r>
            <a:endParaRPr lang="en-US" sz="2000" dirty="0"/>
          </a:p>
          <a:p>
            <a:pPr marL="912813" lvl="2" indent="-342900">
              <a:buFont typeface="Arial" panose="020B0604020202020204" pitchFamily="34" charset="0"/>
              <a:buChar char="•"/>
            </a:pPr>
            <a:r>
              <a:rPr lang="en-US" sz="2000" dirty="0"/>
              <a:t>Statistics / Transformations</a:t>
            </a:r>
          </a:p>
          <a:p>
            <a:pPr lvl="2"/>
            <a:endParaRPr lang="en-US" sz="2000" dirty="0"/>
          </a:p>
          <a:p>
            <a:pPr marL="174625" lvl="1" indent="0">
              <a:buNone/>
            </a:pPr>
            <a:endParaRPr lang="en-US" sz="2000" dirty="0"/>
          </a:p>
          <a:p>
            <a:pPr lvl="1"/>
            <a:endParaRPr lang="en-US" dirty="0"/>
          </a:p>
          <a:p>
            <a:pPr marL="728663" lvl="1" indent="-385763">
              <a:buFont typeface="+mj-lt"/>
              <a:buAutoNum type="arabicPeriod"/>
            </a:pPr>
            <a:endParaRPr lang="en-US" dirty="0"/>
          </a:p>
          <a:p>
            <a:pPr marL="728663" lvl="1" indent="-385763">
              <a:buFont typeface="+mj-lt"/>
              <a:buAutoNum type="arabicPeriod"/>
            </a:pPr>
            <a:endParaRPr lang="en-US" dirty="0"/>
          </a:p>
          <a:p>
            <a:pPr marL="342900" lvl="1" indent="0">
              <a:buNone/>
            </a:pPr>
            <a:endParaRPr lang="en-US" dirty="0"/>
          </a:p>
        </p:txBody>
      </p:sp>
    </p:spTree>
    <p:extLst>
      <p:ext uri="{BB962C8B-B14F-4D97-AF65-F5344CB8AC3E}">
        <p14:creationId xmlns:p14="http://schemas.microsoft.com/office/powerpoint/2010/main" val="1635613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Data Graphics</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11" name="Content Placeholder 2">
            <a:extLst>
              <a:ext uri="{FF2B5EF4-FFF2-40B4-BE49-F238E27FC236}">
                <a16:creationId xmlns:a16="http://schemas.microsoft.com/office/drawing/2014/main" id="{CFCF32D5-2E29-4813-B8B8-AF1D10825869}"/>
              </a:ext>
            </a:extLst>
          </p:cNvPr>
          <p:cNvSpPr txBox="1">
            <a:spLocks/>
          </p:cNvSpPr>
          <p:nvPr/>
        </p:nvSpPr>
        <p:spPr>
          <a:xfrm>
            <a:off x="348451" y="1954530"/>
            <a:ext cx="4346212" cy="3657600"/>
          </a:xfrm>
          <a:prstGeom prst="rect">
            <a:avLst/>
          </a:prstGeom>
        </p:spPr>
        <p:txBody>
          <a:bodyPr>
            <a:normAutofit/>
          </a:bodyPr>
          <a:lstStyle>
            <a:lvl1pPr marL="221888" indent="-221888" algn="l" defTabSz="887553" rtl="0" eaLnBrk="1" latinLnBrk="0" hangingPunct="1">
              <a:lnSpc>
                <a:spcPct val="90000"/>
              </a:lnSpc>
              <a:spcBef>
                <a:spcPts val="971"/>
              </a:spcBef>
              <a:buFont typeface="Arial" panose="020B0604020202020204" pitchFamily="34" charset="0"/>
              <a:buChar char="•"/>
              <a:defRPr sz="2718"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vl2pPr marL="665665" indent="-221888" algn="l" defTabSz="887553" rtl="0" eaLnBrk="1" latinLnBrk="0" hangingPunct="1">
              <a:lnSpc>
                <a:spcPct val="90000"/>
              </a:lnSpc>
              <a:spcBef>
                <a:spcPts val="485"/>
              </a:spcBef>
              <a:buFont typeface="Arial" panose="020B0604020202020204" pitchFamily="34" charset="0"/>
              <a:buChar char="•"/>
              <a:defRPr sz="233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2pPr>
            <a:lvl3pPr marL="1109442" indent="-221888" algn="l" defTabSz="887553" rtl="0" eaLnBrk="1" latinLnBrk="0" hangingPunct="1">
              <a:lnSpc>
                <a:spcPct val="90000"/>
              </a:lnSpc>
              <a:spcBef>
                <a:spcPts val="485"/>
              </a:spcBef>
              <a:buFont typeface="Arial" panose="020B0604020202020204" pitchFamily="34" charset="0"/>
              <a:buChar char="•"/>
              <a:defRPr sz="1941"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3pPr>
            <a:lvl4pPr marL="1553218"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4pPr>
            <a:lvl5pPr marL="1996995"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5pPr>
            <a:lvl6pPr marL="244077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6pPr>
            <a:lvl7pPr marL="2884548"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7pPr>
            <a:lvl8pPr marL="3328325"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8pPr>
            <a:lvl9pPr marL="377210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9pPr>
          </a:lstStyle>
          <a:p>
            <a:r>
              <a:rPr lang="en-US" sz="2400" u="sng" dirty="0"/>
              <a:t>Why Data Graphics?</a:t>
            </a:r>
          </a:p>
          <a:p>
            <a:pPr lvl="1"/>
            <a:r>
              <a:rPr lang="en-US" sz="2000" dirty="0"/>
              <a:t>Numbers are hard, pictures are easy.</a:t>
            </a:r>
          </a:p>
          <a:p>
            <a:pPr lvl="1"/>
            <a:r>
              <a:rPr lang="en-US" sz="2000" dirty="0"/>
              <a:t>What is the meaning behind all of these numbers?</a:t>
            </a:r>
          </a:p>
          <a:p>
            <a:pPr marL="728663" lvl="1" indent="-385763">
              <a:buFont typeface="+mj-lt"/>
              <a:buAutoNum type="arabicPeriod"/>
            </a:pPr>
            <a:endParaRPr lang="en-US" dirty="0"/>
          </a:p>
          <a:p>
            <a:pPr marL="728663" lvl="1" indent="-385763">
              <a:buFont typeface="+mj-lt"/>
              <a:buAutoNum type="arabicPeriod"/>
            </a:pPr>
            <a:endParaRPr lang="en-US" dirty="0"/>
          </a:p>
          <a:p>
            <a:pPr marL="728663" lvl="1" indent="-385763">
              <a:buFont typeface="+mj-lt"/>
              <a:buAutoNum type="arabicPeriod"/>
            </a:pPr>
            <a:endParaRPr lang="en-US" dirty="0"/>
          </a:p>
          <a:p>
            <a:pPr marL="728663" lvl="1" indent="-385763">
              <a:buFont typeface="+mj-lt"/>
              <a:buAutoNum type="arabicPeriod"/>
            </a:pPr>
            <a:endParaRPr lang="en-US" dirty="0"/>
          </a:p>
          <a:p>
            <a:pPr marL="728663" lvl="1" indent="-385763">
              <a:buFont typeface="+mj-lt"/>
              <a:buAutoNum type="arabicPeriod"/>
            </a:pPr>
            <a:endParaRPr lang="en-US" dirty="0"/>
          </a:p>
          <a:p>
            <a:pPr marL="342900" lvl="1" indent="0">
              <a:buFont typeface="Arial" panose="020B0604020202020204" pitchFamily="34" charset="0"/>
              <a:buNone/>
            </a:pPr>
            <a:endParaRPr lang="en-US" dirty="0"/>
          </a:p>
        </p:txBody>
      </p:sp>
      <p:pic>
        <p:nvPicPr>
          <p:cNvPr id="12" name="Picture 11">
            <a:extLst>
              <a:ext uri="{FF2B5EF4-FFF2-40B4-BE49-F238E27FC236}">
                <a16:creationId xmlns:a16="http://schemas.microsoft.com/office/drawing/2014/main" id="{A86A62E6-78EF-477F-BFB7-09D09A8EB82C}"/>
              </a:ext>
            </a:extLst>
          </p:cNvPr>
          <p:cNvPicPr>
            <a:picLocks noChangeAspect="1"/>
          </p:cNvPicPr>
          <p:nvPr/>
        </p:nvPicPr>
        <p:blipFill>
          <a:blip r:embed="rId3"/>
          <a:stretch>
            <a:fillRect/>
          </a:stretch>
        </p:blipFill>
        <p:spPr>
          <a:xfrm>
            <a:off x="4572000" y="2273708"/>
            <a:ext cx="4334632" cy="2310584"/>
          </a:xfrm>
          <a:prstGeom prst="rect">
            <a:avLst/>
          </a:prstGeom>
        </p:spPr>
      </p:pic>
    </p:spTree>
    <p:extLst>
      <p:ext uri="{BB962C8B-B14F-4D97-AF65-F5344CB8AC3E}">
        <p14:creationId xmlns:p14="http://schemas.microsoft.com/office/powerpoint/2010/main" val="6398561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err="1"/>
              <a:t>ggplot</a:t>
            </a:r>
            <a:r>
              <a:rPr lang="en-US" dirty="0"/>
              <a:t>() basics</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9" name="Content Placeholder 2">
            <a:extLst>
              <a:ext uri="{FF2B5EF4-FFF2-40B4-BE49-F238E27FC236}">
                <a16:creationId xmlns:a16="http://schemas.microsoft.com/office/drawing/2014/main" id="{F51672D1-A030-4CF8-A689-7ECD8FEA297E}"/>
              </a:ext>
            </a:extLst>
          </p:cNvPr>
          <p:cNvSpPr txBox="1">
            <a:spLocks/>
          </p:cNvSpPr>
          <p:nvPr/>
        </p:nvSpPr>
        <p:spPr>
          <a:xfrm>
            <a:off x="361912" y="1954530"/>
            <a:ext cx="6875309" cy="3657600"/>
          </a:xfrm>
          <a:prstGeom prst="rect">
            <a:avLst/>
          </a:prstGeom>
        </p:spPr>
        <p:txBody>
          <a:bodyPr numCol="1" spcCol="457200">
            <a:normAutofit fontScale="85000" lnSpcReduction="20000"/>
          </a:bodyPr>
          <a:lstStyle>
            <a:lvl1pPr marL="0" indent="0" algn="l" defTabSz="457200" rtl="0" eaLnBrk="1" latinLnBrk="0" hangingPunct="1">
              <a:lnSpc>
                <a:spcPct val="110000"/>
              </a:lnSpc>
              <a:spcBef>
                <a:spcPts val="0"/>
              </a:spcBef>
              <a:spcAft>
                <a:spcPts val="1000"/>
              </a:spcAft>
              <a:buFontTx/>
              <a:buNone/>
              <a:defRPr sz="2000" b="0" i="0" kern="1200" baseline="0">
                <a:solidFill>
                  <a:srgbClr val="032859"/>
                </a:solidFill>
                <a:latin typeface="Calibri Light"/>
                <a:ea typeface="+mn-ea"/>
                <a:cs typeface="Calibri Light"/>
              </a:defRPr>
            </a:lvl1pPr>
            <a:lvl2pPr marL="344488" indent="-169863" algn="l" defTabSz="457200" rtl="0" eaLnBrk="1" latinLnBrk="0" hangingPunct="1">
              <a:lnSpc>
                <a:spcPct val="110000"/>
              </a:lnSpc>
              <a:spcBef>
                <a:spcPts val="0"/>
              </a:spcBef>
              <a:spcAft>
                <a:spcPts val="900"/>
              </a:spcAft>
              <a:buSzPct val="80000"/>
              <a:buFont typeface="Wingdings" charset="2"/>
              <a:buChar char="§"/>
              <a:tabLst/>
              <a:defRPr sz="1800" b="0" i="0" kern="1200">
                <a:solidFill>
                  <a:srgbClr val="032859"/>
                </a:solidFill>
                <a:latin typeface="Calibri Light"/>
                <a:ea typeface="+mn-ea"/>
                <a:cs typeface="Calibri Light"/>
              </a:defRPr>
            </a:lvl2pPr>
            <a:lvl3pPr marL="569913" indent="0" algn="l" defTabSz="457200" rtl="0" eaLnBrk="1" latinLnBrk="0" hangingPunct="1">
              <a:lnSpc>
                <a:spcPct val="110000"/>
              </a:lnSpc>
              <a:spcBef>
                <a:spcPts val="0"/>
              </a:spcBef>
              <a:spcAft>
                <a:spcPts val="900"/>
              </a:spcAft>
              <a:buSzPct val="85000"/>
              <a:buFontTx/>
              <a:buNone/>
              <a:defRPr sz="1800" b="0" i="0" kern="1200">
                <a:solidFill>
                  <a:srgbClr val="032859"/>
                </a:solidFill>
                <a:latin typeface="Calibri Light"/>
                <a:ea typeface="+mn-ea"/>
                <a:cs typeface="Calibri Light"/>
              </a:defRPr>
            </a:lvl3pPr>
            <a:lvl4pPr marL="1031875" indent="-228600" algn="l" defTabSz="457200" rtl="0" eaLnBrk="1" latinLnBrk="0" hangingPunct="1">
              <a:lnSpc>
                <a:spcPct val="110000"/>
              </a:lnSpc>
              <a:spcBef>
                <a:spcPts val="0"/>
              </a:spcBef>
              <a:spcAft>
                <a:spcPts val="900"/>
              </a:spcAft>
              <a:buFont typeface="Arial"/>
              <a:buChar char="–"/>
              <a:tabLst/>
              <a:defRPr sz="1800" b="0" i="0" kern="1200">
                <a:solidFill>
                  <a:srgbClr val="032859"/>
                </a:solidFill>
                <a:latin typeface="Calibri Light"/>
                <a:ea typeface="+mn-ea"/>
                <a:cs typeface="Calibri Light"/>
              </a:defRPr>
            </a:lvl4pPr>
            <a:lvl5pPr marL="1370013" indent="0" algn="l" defTabSz="457200" rtl="0" eaLnBrk="1" latinLnBrk="0" hangingPunct="1">
              <a:lnSpc>
                <a:spcPct val="110000"/>
              </a:lnSpc>
              <a:spcBef>
                <a:spcPts val="0"/>
              </a:spcBef>
              <a:spcAft>
                <a:spcPts val="900"/>
              </a:spcAft>
              <a:buFontTx/>
              <a:buNone/>
              <a:defRPr sz="1800" b="0" i="0" kern="1200">
                <a:solidFill>
                  <a:srgbClr val="032859"/>
                </a:solidFill>
                <a:latin typeface="Calibri Light"/>
                <a:ea typeface="+mn-ea"/>
                <a:cs typeface="Calibri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600" dirty="0" err="1"/>
              <a:t>ggplot</a:t>
            </a:r>
            <a:r>
              <a:rPr lang="en-US" sz="2600" dirty="0"/>
              <a:t>() is the go-to R package for graphics.  </a:t>
            </a:r>
          </a:p>
          <a:p>
            <a:pPr lvl="1"/>
            <a:r>
              <a:rPr lang="en-US" sz="2000" dirty="0"/>
              <a:t>data – Your dataset, in this case “</a:t>
            </a:r>
            <a:r>
              <a:rPr lang="en-US" sz="2000" dirty="0" err="1"/>
              <a:t>dta</a:t>
            </a:r>
            <a:r>
              <a:rPr lang="en-US" sz="2000" dirty="0"/>
              <a:t>”</a:t>
            </a:r>
          </a:p>
          <a:p>
            <a:pPr lvl="2"/>
            <a:r>
              <a:rPr lang="en-US" sz="2000" dirty="0" err="1"/>
              <a:t>ggplot</a:t>
            </a:r>
            <a:r>
              <a:rPr lang="en-US" sz="2000" dirty="0"/>
              <a:t>(</a:t>
            </a:r>
            <a:r>
              <a:rPr lang="en-US" sz="2000" dirty="0" err="1"/>
              <a:t>dta</a:t>
            </a:r>
            <a:r>
              <a:rPr lang="en-US" sz="2000" dirty="0"/>
              <a:t>, ...</a:t>
            </a:r>
          </a:p>
          <a:p>
            <a:pPr lvl="1"/>
            <a:r>
              <a:rPr lang="en-US" sz="2000" dirty="0"/>
              <a:t>aesthetics – Your variables, in this case “var1” and “var2”</a:t>
            </a:r>
          </a:p>
          <a:p>
            <a:pPr lvl="2"/>
            <a:r>
              <a:rPr lang="en-US" sz="2000" dirty="0" err="1"/>
              <a:t>ggplot</a:t>
            </a:r>
            <a:r>
              <a:rPr lang="en-US" sz="2000" dirty="0"/>
              <a:t>(</a:t>
            </a:r>
            <a:r>
              <a:rPr lang="en-US" sz="2000" dirty="0" err="1"/>
              <a:t>dta</a:t>
            </a:r>
            <a:r>
              <a:rPr lang="en-US" sz="2000" dirty="0"/>
              <a:t>, </a:t>
            </a:r>
            <a:r>
              <a:rPr lang="en-US" sz="2000" dirty="0" err="1"/>
              <a:t>aes</a:t>
            </a:r>
            <a:r>
              <a:rPr lang="en-US" sz="2000" dirty="0"/>
              <a:t>(x=var1, y=var2))…</a:t>
            </a:r>
          </a:p>
          <a:p>
            <a:pPr lvl="1"/>
            <a:r>
              <a:rPr lang="en-US" sz="2000" dirty="0" err="1"/>
              <a:t>geoms</a:t>
            </a:r>
            <a:r>
              <a:rPr lang="en-US" sz="2000" dirty="0"/>
              <a:t> – The shape of your graph (there are MANY!)</a:t>
            </a:r>
          </a:p>
          <a:p>
            <a:pPr lvl="2"/>
            <a:r>
              <a:rPr lang="en-US" sz="2000" dirty="0" err="1"/>
              <a:t>ggplot</a:t>
            </a:r>
            <a:r>
              <a:rPr lang="en-US" sz="2000" dirty="0"/>
              <a:t>(</a:t>
            </a:r>
            <a:r>
              <a:rPr lang="en-US" sz="2000" dirty="0" err="1"/>
              <a:t>dta</a:t>
            </a:r>
            <a:r>
              <a:rPr lang="en-US" sz="2000" dirty="0"/>
              <a:t>, </a:t>
            </a:r>
            <a:r>
              <a:rPr lang="en-US" sz="2000" dirty="0" err="1"/>
              <a:t>aes</a:t>
            </a:r>
            <a:r>
              <a:rPr lang="en-US" sz="2000" dirty="0"/>
              <a:t>(x=var1, y=var2))+</a:t>
            </a:r>
            <a:r>
              <a:rPr lang="en-US" sz="2000" dirty="0" err="1"/>
              <a:t>geom_line</a:t>
            </a:r>
            <a:r>
              <a:rPr lang="en-US" sz="2000" dirty="0"/>
              <a:t>()</a:t>
            </a:r>
          </a:p>
          <a:p>
            <a:pPr lvl="1"/>
            <a:r>
              <a:rPr lang="en-US" sz="2000" dirty="0"/>
              <a:t>statistics / transformations – Transformations to the data</a:t>
            </a:r>
          </a:p>
          <a:p>
            <a:pPr lvl="2"/>
            <a:r>
              <a:rPr lang="en-US" sz="2000" dirty="0"/>
              <a:t>(Not Recommended, because you should transform your data before plotting)</a:t>
            </a:r>
          </a:p>
          <a:p>
            <a:pPr lvl="1"/>
            <a:endParaRPr lang="en-US" dirty="0"/>
          </a:p>
          <a:p>
            <a:pPr marL="728663" lvl="1" indent="-385763">
              <a:buFont typeface="+mj-lt"/>
              <a:buAutoNum type="arabicPeriod"/>
            </a:pPr>
            <a:endParaRPr lang="en-US" dirty="0"/>
          </a:p>
          <a:p>
            <a:pPr marL="728663" lvl="1" indent="-385763">
              <a:buFont typeface="+mj-lt"/>
              <a:buAutoNum type="arabicPeriod"/>
            </a:pPr>
            <a:endParaRPr lang="en-US" dirty="0"/>
          </a:p>
          <a:p>
            <a:pPr marL="342900" lvl="1" indent="0">
              <a:buNone/>
            </a:pPr>
            <a:endParaRPr lang="en-US" dirty="0"/>
          </a:p>
        </p:txBody>
      </p:sp>
    </p:spTree>
    <p:extLst>
      <p:ext uri="{BB962C8B-B14F-4D97-AF65-F5344CB8AC3E}">
        <p14:creationId xmlns:p14="http://schemas.microsoft.com/office/powerpoint/2010/main" val="891322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err="1"/>
              <a:t>ggplot</a:t>
            </a:r>
            <a:r>
              <a:rPr lang="en-US" dirty="0"/>
              <a:t>() basics</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9" name="Content Placeholder 2">
            <a:extLst>
              <a:ext uri="{FF2B5EF4-FFF2-40B4-BE49-F238E27FC236}">
                <a16:creationId xmlns:a16="http://schemas.microsoft.com/office/drawing/2014/main" id="{F51672D1-A030-4CF8-A689-7ECD8FEA297E}"/>
              </a:ext>
            </a:extLst>
          </p:cNvPr>
          <p:cNvSpPr txBox="1">
            <a:spLocks/>
          </p:cNvSpPr>
          <p:nvPr/>
        </p:nvSpPr>
        <p:spPr>
          <a:xfrm>
            <a:off x="361912" y="942745"/>
            <a:ext cx="8383077" cy="5392545"/>
          </a:xfrm>
          <a:prstGeom prst="rect">
            <a:avLst/>
          </a:prstGeom>
        </p:spPr>
        <p:txBody>
          <a:bodyPr numCol="1" spcCol="457200">
            <a:noAutofit/>
          </a:bodyPr>
          <a:lstStyle>
            <a:lvl1pPr marL="0" indent="0" algn="l" defTabSz="457200" rtl="0" eaLnBrk="1" latinLnBrk="0" hangingPunct="1">
              <a:lnSpc>
                <a:spcPct val="110000"/>
              </a:lnSpc>
              <a:spcBef>
                <a:spcPts val="0"/>
              </a:spcBef>
              <a:spcAft>
                <a:spcPts val="1000"/>
              </a:spcAft>
              <a:buFontTx/>
              <a:buNone/>
              <a:defRPr sz="2000" b="0" i="0" kern="1200" baseline="0">
                <a:solidFill>
                  <a:srgbClr val="032859"/>
                </a:solidFill>
                <a:latin typeface="Calibri Light"/>
                <a:ea typeface="+mn-ea"/>
                <a:cs typeface="Calibri Light"/>
              </a:defRPr>
            </a:lvl1pPr>
            <a:lvl2pPr marL="344488" indent="-169863" algn="l" defTabSz="457200" rtl="0" eaLnBrk="1" latinLnBrk="0" hangingPunct="1">
              <a:lnSpc>
                <a:spcPct val="110000"/>
              </a:lnSpc>
              <a:spcBef>
                <a:spcPts val="0"/>
              </a:spcBef>
              <a:spcAft>
                <a:spcPts val="900"/>
              </a:spcAft>
              <a:buSzPct val="80000"/>
              <a:buFont typeface="Wingdings" charset="2"/>
              <a:buChar char="§"/>
              <a:tabLst/>
              <a:defRPr sz="1800" b="0" i="0" kern="1200">
                <a:solidFill>
                  <a:srgbClr val="032859"/>
                </a:solidFill>
                <a:latin typeface="Calibri Light"/>
                <a:ea typeface="+mn-ea"/>
                <a:cs typeface="Calibri Light"/>
              </a:defRPr>
            </a:lvl2pPr>
            <a:lvl3pPr marL="569913" indent="0" algn="l" defTabSz="457200" rtl="0" eaLnBrk="1" latinLnBrk="0" hangingPunct="1">
              <a:lnSpc>
                <a:spcPct val="110000"/>
              </a:lnSpc>
              <a:spcBef>
                <a:spcPts val="0"/>
              </a:spcBef>
              <a:spcAft>
                <a:spcPts val="900"/>
              </a:spcAft>
              <a:buSzPct val="85000"/>
              <a:buFontTx/>
              <a:buNone/>
              <a:defRPr sz="1800" b="0" i="0" kern="1200">
                <a:solidFill>
                  <a:srgbClr val="032859"/>
                </a:solidFill>
                <a:latin typeface="Calibri Light"/>
                <a:ea typeface="+mn-ea"/>
                <a:cs typeface="Calibri Light"/>
              </a:defRPr>
            </a:lvl3pPr>
            <a:lvl4pPr marL="1031875" indent="-228600" algn="l" defTabSz="457200" rtl="0" eaLnBrk="1" latinLnBrk="0" hangingPunct="1">
              <a:lnSpc>
                <a:spcPct val="110000"/>
              </a:lnSpc>
              <a:spcBef>
                <a:spcPts val="0"/>
              </a:spcBef>
              <a:spcAft>
                <a:spcPts val="900"/>
              </a:spcAft>
              <a:buFont typeface="Arial"/>
              <a:buChar char="–"/>
              <a:tabLst/>
              <a:defRPr sz="1800" b="0" i="0" kern="1200">
                <a:solidFill>
                  <a:srgbClr val="032859"/>
                </a:solidFill>
                <a:latin typeface="Calibri Light"/>
                <a:ea typeface="+mn-ea"/>
                <a:cs typeface="Calibri Light"/>
              </a:defRPr>
            </a:lvl4pPr>
            <a:lvl5pPr marL="1370013" indent="0" algn="l" defTabSz="457200" rtl="0" eaLnBrk="1" latinLnBrk="0" hangingPunct="1">
              <a:lnSpc>
                <a:spcPct val="110000"/>
              </a:lnSpc>
              <a:spcBef>
                <a:spcPts val="0"/>
              </a:spcBef>
              <a:spcAft>
                <a:spcPts val="900"/>
              </a:spcAft>
              <a:buFontTx/>
              <a:buNone/>
              <a:defRPr sz="1800" b="0" i="0" kern="1200">
                <a:solidFill>
                  <a:srgbClr val="032859"/>
                </a:solidFill>
                <a:latin typeface="Calibri Light"/>
                <a:ea typeface="+mn-ea"/>
                <a:cs typeface="Calibri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0000"/>
              </a:lnSpc>
              <a:spcAft>
                <a:spcPts val="0"/>
              </a:spcAft>
            </a:pPr>
            <a:r>
              <a:rPr lang="en-US" sz="1150" dirty="0"/>
              <a:t>#I. Setup ----------------------------------------------------------------------------</a:t>
            </a:r>
          </a:p>
          <a:p>
            <a:pPr>
              <a:lnSpc>
                <a:spcPct val="100000"/>
              </a:lnSpc>
              <a:spcAft>
                <a:spcPts val="0"/>
              </a:spcAft>
            </a:pPr>
            <a:r>
              <a:rPr lang="en-US" sz="1150" dirty="0"/>
              <a:t># A. Clear environment</a:t>
            </a:r>
          </a:p>
          <a:p>
            <a:pPr>
              <a:lnSpc>
                <a:spcPct val="100000"/>
              </a:lnSpc>
              <a:spcAft>
                <a:spcPts val="0"/>
              </a:spcAft>
            </a:pPr>
            <a:r>
              <a:rPr lang="en-US" sz="1150" dirty="0"/>
              <a:t>rm(list = ls())</a:t>
            </a:r>
          </a:p>
          <a:p>
            <a:pPr>
              <a:lnSpc>
                <a:spcPct val="100000"/>
              </a:lnSpc>
              <a:spcAft>
                <a:spcPts val="0"/>
              </a:spcAft>
            </a:pPr>
            <a:endParaRPr lang="en-US" sz="1150" dirty="0"/>
          </a:p>
          <a:p>
            <a:pPr>
              <a:lnSpc>
                <a:spcPct val="100000"/>
              </a:lnSpc>
              <a:spcAft>
                <a:spcPts val="0"/>
              </a:spcAft>
            </a:pPr>
            <a:r>
              <a:rPr lang="en-US" sz="1150" dirty="0"/>
              <a:t># B. Set working directory</a:t>
            </a:r>
          </a:p>
          <a:p>
            <a:pPr>
              <a:lnSpc>
                <a:spcPct val="100000"/>
              </a:lnSpc>
              <a:spcAft>
                <a:spcPts val="0"/>
              </a:spcAft>
            </a:pPr>
            <a:r>
              <a:rPr lang="en-US" sz="1150" dirty="0" err="1"/>
              <a:t>setwd</a:t>
            </a:r>
            <a:r>
              <a:rPr lang="en-US" sz="1150" dirty="0"/>
              <a:t>("C:/users/jguinta/desktop/")</a:t>
            </a:r>
          </a:p>
          <a:p>
            <a:pPr>
              <a:lnSpc>
                <a:spcPct val="100000"/>
              </a:lnSpc>
              <a:spcAft>
                <a:spcPts val="0"/>
              </a:spcAft>
            </a:pPr>
            <a:endParaRPr lang="en-US" sz="1150" dirty="0"/>
          </a:p>
          <a:p>
            <a:pPr>
              <a:lnSpc>
                <a:spcPct val="100000"/>
              </a:lnSpc>
              <a:spcAft>
                <a:spcPts val="0"/>
              </a:spcAft>
            </a:pPr>
            <a:r>
              <a:rPr lang="en-US" sz="1150" dirty="0"/>
              <a:t># C. Import custom functions </a:t>
            </a:r>
          </a:p>
          <a:p>
            <a:pPr>
              <a:lnSpc>
                <a:spcPct val="100000"/>
              </a:lnSpc>
              <a:spcAft>
                <a:spcPts val="0"/>
              </a:spcAft>
            </a:pPr>
            <a:endParaRPr lang="en-US" sz="1150" dirty="0"/>
          </a:p>
          <a:p>
            <a:pPr>
              <a:lnSpc>
                <a:spcPct val="100000"/>
              </a:lnSpc>
              <a:spcAft>
                <a:spcPts val="0"/>
              </a:spcAft>
            </a:pPr>
            <a:r>
              <a:rPr lang="en-US" sz="1150" dirty="0"/>
              <a:t># D. Import packages</a:t>
            </a:r>
          </a:p>
          <a:p>
            <a:pPr>
              <a:lnSpc>
                <a:spcPct val="100000"/>
              </a:lnSpc>
              <a:spcAft>
                <a:spcPts val="0"/>
              </a:spcAft>
            </a:pPr>
            <a:r>
              <a:rPr lang="en-US" sz="1150" dirty="0"/>
              <a:t>require(</a:t>
            </a:r>
            <a:r>
              <a:rPr lang="en-US" sz="1150" dirty="0" err="1"/>
              <a:t>tidyverse</a:t>
            </a:r>
            <a:r>
              <a:rPr lang="en-US" sz="1150" dirty="0"/>
              <a:t>)</a:t>
            </a:r>
          </a:p>
          <a:p>
            <a:pPr>
              <a:lnSpc>
                <a:spcPct val="100000"/>
              </a:lnSpc>
              <a:spcAft>
                <a:spcPts val="0"/>
              </a:spcAft>
            </a:pPr>
            <a:r>
              <a:rPr lang="en-US" sz="1150" dirty="0"/>
              <a:t>require(</a:t>
            </a:r>
            <a:r>
              <a:rPr lang="en-US" sz="1150" dirty="0" err="1"/>
              <a:t>data.table</a:t>
            </a:r>
            <a:r>
              <a:rPr lang="en-US" sz="1150" dirty="0"/>
              <a:t>)</a:t>
            </a:r>
          </a:p>
          <a:p>
            <a:pPr>
              <a:lnSpc>
                <a:spcPct val="100000"/>
              </a:lnSpc>
              <a:spcAft>
                <a:spcPts val="0"/>
              </a:spcAft>
            </a:pPr>
            <a:r>
              <a:rPr lang="en-US" sz="1150" dirty="0"/>
              <a:t>require(</a:t>
            </a:r>
            <a:r>
              <a:rPr lang="en-US" sz="1150" dirty="0" err="1"/>
              <a:t>dtplyr</a:t>
            </a:r>
            <a:r>
              <a:rPr lang="en-US" sz="1150" dirty="0"/>
              <a:t>)</a:t>
            </a:r>
          </a:p>
          <a:p>
            <a:pPr>
              <a:lnSpc>
                <a:spcPct val="100000"/>
              </a:lnSpc>
              <a:spcAft>
                <a:spcPts val="0"/>
              </a:spcAft>
            </a:pPr>
            <a:r>
              <a:rPr lang="en-US" sz="1150" dirty="0"/>
              <a:t>require(</a:t>
            </a:r>
            <a:r>
              <a:rPr lang="en-US" sz="1150" dirty="0" err="1"/>
              <a:t>stringr</a:t>
            </a:r>
            <a:r>
              <a:rPr lang="en-US" sz="1150" dirty="0"/>
              <a:t>)</a:t>
            </a:r>
          </a:p>
          <a:p>
            <a:pPr>
              <a:lnSpc>
                <a:spcPct val="100000"/>
              </a:lnSpc>
              <a:spcAft>
                <a:spcPts val="0"/>
              </a:spcAft>
            </a:pPr>
            <a:endParaRPr lang="en-US" sz="1150" dirty="0"/>
          </a:p>
          <a:p>
            <a:pPr>
              <a:lnSpc>
                <a:spcPct val="100000"/>
              </a:lnSpc>
              <a:spcAft>
                <a:spcPts val="0"/>
              </a:spcAft>
            </a:pPr>
            <a:r>
              <a:rPr lang="en-US" sz="1150" dirty="0"/>
              <a:t>#II. Data Loading -------------------------------------------------------------------</a:t>
            </a:r>
          </a:p>
          <a:p>
            <a:pPr>
              <a:lnSpc>
                <a:spcPct val="100000"/>
              </a:lnSpc>
              <a:spcAft>
                <a:spcPts val="0"/>
              </a:spcAft>
            </a:pPr>
            <a:r>
              <a:rPr lang="en-US" sz="1150" dirty="0" err="1"/>
              <a:t>covid_st_d</a:t>
            </a:r>
            <a:r>
              <a:rPr lang="en-US" sz="1150" dirty="0"/>
              <a:t>&lt;-</a:t>
            </a:r>
            <a:r>
              <a:rPr lang="en-US" sz="1150" dirty="0" err="1"/>
              <a:t>fread</a:t>
            </a:r>
            <a:r>
              <a:rPr lang="en-US" sz="1150" dirty="0"/>
              <a:t>("./002_covid_daily_us_cln.csv")  #You can get this data on my </a:t>
            </a:r>
            <a:r>
              <a:rPr lang="en-US" sz="1150" dirty="0" err="1"/>
              <a:t>github</a:t>
            </a:r>
            <a:r>
              <a:rPr lang="en-US" sz="1150" dirty="0"/>
              <a:t> at github.com/</a:t>
            </a:r>
            <a:r>
              <a:rPr lang="en-US" sz="1150" dirty="0" err="1"/>
              <a:t>jjghockey</a:t>
            </a:r>
            <a:endParaRPr lang="en-US" sz="1150" dirty="0"/>
          </a:p>
          <a:p>
            <a:pPr>
              <a:lnSpc>
                <a:spcPct val="100000"/>
              </a:lnSpc>
              <a:spcAft>
                <a:spcPts val="0"/>
              </a:spcAft>
            </a:pPr>
            <a:endParaRPr lang="en-US" sz="1150" dirty="0"/>
          </a:p>
          <a:p>
            <a:pPr>
              <a:lnSpc>
                <a:spcPct val="100000"/>
              </a:lnSpc>
              <a:spcAft>
                <a:spcPts val="0"/>
              </a:spcAft>
            </a:pPr>
            <a:r>
              <a:rPr lang="en-US" sz="1150" dirty="0"/>
              <a:t>#III. Data Processing ---------------------------------------------------------------</a:t>
            </a:r>
          </a:p>
          <a:p>
            <a:pPr>
              <a:lnSpc>
                <a:spcPct val="100000"/>
              </a:lnSpc>
              <a:spcAft>
                <a:spcPts val="0"/>
              </a:spcAft>
            </a:pPr>
            <a:r>
              <a:rPr lang="en-US" sz="1150" dirty="0"/>
              <a:t>#A. Variable transformations for plotting</a:t>
            </a:r>
          </a:p>
          <a:p>
            <a:pPr>
              <a:lnSpc>
                <a:spcPct val="100000"/>
              </a:lnSpc>
              <a:spcAft>
                <a:spcPts val="0"/>
              </a:spcAft>
            </a:pPr>
            <a:r>
              <a:rPr lang="en-US" sz="1150" dirty="0" err="1"/>
              <a:t>covid_st_d</a:t>
            </a:r>
            <a:r>
              <a:rPr lang="en-US" sz="1150" dirty="0"/>
              <a:t>[, region:=</a:t>
            </a:r>
            <a:r>
              <a:rPr lang="en-US" sz="1150" dirty="0" err="1"/>
              <a:t>as.factor</a:t>
            </a:r>
            <a:r>
              <a:rPr lang="en-US" sz="1150" dirty="0"/>
              <a:t>(region)]</a:t>
            </a:r>
          </a:p>
          <a:p>
            <a:pPr>
              <a:lnSpc>
                <a:spcPct val="100000"/>
              </a:lnSpc>
              <a:spcAft>
                <a:spcPts val="0"/>
              </a:spcAft>
            </a:pPr>
            <a:r>
              <a:rPr lang="en-US" sz="1150" dirty="0" err="1"/>
              <a:t>covid_st_d</a:t>
            </a:r>
            <a:r>
              <a:rPr lang="en-US" sz="1150" dirty="0"/>
              <a:t>[, </a:t>
            </a:r>
            <a:r>
              <a:rPr lang="en-US" sz="1150" dirty="0" err="1"/>
              <a:t>src</a:t>
            </a:r>
            <a:r>
              <a:rPr lang="en-US" sz="1150" dirty="0"/>
              <a:t>:=</a:t>
            </a:r>
            <a:r>
              <a:rPr lang="en-US" sz="1150" dirty="0" err="1"/>
              <a:t>as.Date</a:t>
            </a:r>
            <a:r>
              <a:rPr lang="en-US" sz="1150" dirty="0"/>
              <a:t>(</a:t>
            </a:r>
            <a:r>
              <a:rPr lang="en-US" sz="1150" dirty="0" err="1"/>
              <a:t>src</a:t>
            </a:r>
            <a:r>
              <a:rPr lang="en-US" sz="1150" dirty="0"/>
              <a:t>)]</a:t>
            </a:r>
          </a:p>
          <a:p>
            <a:pPr>
              <a:lnSpc>
                <a:spcPct val="100000"/>
              </a:lnSpc>
              <a:spcAft>
                <a:spcPts val="0"/>
              </a:spcAft>
            </a:pPr>
            <a:endParaRPr lang="en-US" sz="1150" dirty="0"/>
          </a:p>
          <a:p>
            <a:pPr>
              <a:lnSpc>
                <a:spcPct val="100000"/>
              </a:lnSpc>
              <a:spcAft>
                <a:spcPts val="0"/>
              </a:spcAft>
            </a:pPr>
            <a:r>
              <a:rPr lang="en-US" sz="1150" dirty="0"/>
              <a:t>#B. Filtering to </a:t>
            </a:r>
            <a:r>
              <a:rPr lang="en-US" sz="1150" dirty="0" err="1"/>
              <a:t>Contiental</a:t>
            </a:r>
            <a:r>
              <a:rPr lang="en-US" sz="1150" dirty="0"/>
              <a:t>/Contiguous 48</a:t>
            </a:r>
          </a:p>
          <a:p>
            <a:pPr>
              <a:lnSpc>
                <a:spcPct val="100000"/>
              </a:lnSpc>
              <a:spcAft>
                <a:spcPts val="0"/>
              </a:spcAft>
            </a:pPr>
            <a:r>
              <a:rPr lang="en-US" sz="1150" dirty="0" err="1"/>
              <a:t>covid_st_d</a:t>
            </a:r>
            <a:r>
              <a:rPr lang="en-US" sz="1150" dirty="0"/>
              <a:t>&lt;-</a:t>
            </a:r>
            <a:r>
              <a:rPr lang="en-US" sz="1150" dirty="0" err="1"/>
              <a:t>covid_st_d</a:t>
            </a:r>
            <a:r>
              <a:rPr lang="en-US" sz="1150" dirty="0"/>
              <a:t>[</a:t>
            </a:r>
            <a:r>
              <a:rPr lang="en-US" sz="1150" dirty="0" err="1"/>
              <a:t>state_cln</a:t>
            </a:r>
            <a:r>
              <a:rPr lang="en-US" sz="1150" dirty="0"/>
              <a:t>!="</a:t>
            </a:r>
            <a:r>
              <a:rPr lang="en-US" sz="1150" dirty="0" err="1"/>
              <a:t>unk</a:t>
            </a:r>
            <a:r>
              <a:rPr lang="en-US" sz="1150" dirty="0"/>
              <a:t>" &amp; </a:t>
            </a:r>
            <a:r>
              <a:rPr lang="en-US" sz="1150" dirty="0" err="1"/>
              <a:t>state_cln</a:t>
            </a:r>
            <a:r>
              <a:rPr lang="en-US" sz="1150" dirty="0"/>
              <a:t>!="</a:t>
            </a:r>
            <a:r>
              <a:rPr lang="en-US" sz="1150" dirty="0" err="1"/>
              <a:t>ter</a:t>
            </a:r>
            <a:r>
              <a:rPr lang="en-US" sz="1150" dirty="0"/>
              <a:t>" &amp; </a:t>
            </a:r>
            <a:r>
              <a:rPr lang="en-US" sz="1150" dirty="0" err="1"/>
              <a:t>state_cln</a:t>
            </a:r>
            <a:r>
              <a:rPr lang="en-US" sz="1150" dirty="0"/>
              <a:t>!="</a:t>
            </a:r>
            <a:r>
              <a:rPr lang="en-US" sz="1150" dirty="0" err="1"/>
              <a:t>pr</a:t>
            </a:r>
            <a:r>
              <a:rPr lang="en-US" sz="1150" dirty="0"/>
              <a:t>" &amp; </a:t>
            </a:r>
            <a:r>
              <a:rPr lang="en-US" sz="1150" dirty="0" err="1"/>
              <a:t>state_cln</a:t>
            </a:r>
            <a:r>
              <a:rPr lang="en-US" sz="1150" dirty="0"/>
              <a:t>!="dc" &amp; </a:t>
            </a:r>
            <a:r>
              <a:rPr lang="en-US" sz="1150" dirty="0" err="1"/>
              <a:t>state_cln</a:t>
            </a:r>
            <a:r>
              <a:rPr lang="en-US" sz="1150" dirty="0"/>
              <a:t>!="hi" &amp; </a:t>
            </a:r>
            <a:r>
              <a:rPr lang="en-US" sz="1150" dirty="0" err="1"/>
              <a:t>state_cln</a:t>
            </a:r>
            <a:r>
              <a:rPr lang="en-US" sz="1150" dirty="0"/>
              <a:t>!="</a:t>
            </a:r>
            <a:r>
              <a:rPr lang="en-US" sz="1150" dirty="0" err="1"/>
              <a:t>ak</a:t>
            </a:r>
            <a:r>
              <a:rPr lang="en-US" sz="1150" dirty="0"/>
              <a:t>", ]</a:t>
            </a:r>
          </a:p>
          <a:p>
            <a:pPr>
              <a:lnSpc>
                <a:spcPct val="100000"/>
              </a:lnSpc>
              <a:spcAft>
                <a:spcPts val="0"/>
              </a:spcAft>
            </a:pPr>
            <a:endParaRPr lang="en-US" sz="1150" dirty="0"/>
          </a:p>
          <a:p>
            <a:pPr>
              <a:lnSpc>
                <a:spcPct val="100000"/>
              </a:lnSpc>
              <a:spcAft>
                <a:spcPts val="0"/>
              </a:spcAft>
            </a:pPr>
            <a:r>
              <a:rPr lang="en-US" sz="1150" dirty="0"/>
              <a:t>#C. Filtering to March 2020 forward</a:t>
            </a:r>
          </a:p>
          <a:p>
            <a:pPr>
              <a:lnSpc>
                <a:spcPct val="100000"/>
              </a:lnSpc>
              <a:spcAft>
                <a:spcPts val="0"/>
              </a:spcAft>
            </a:pPr>
            <a:r>
              <a:rPr lang="en-US" sz="1150" dirty="0" err="1"/>
              <a:t>covid_st_d</a:t>
            </a:r>
            <a:r>
              <a:rPr lang="en-US" sz="1150" dirty="0"/>
              <a:t>&lt;-</a:t>
            </a:r>
            <a:r>
              <a:rPr lang="en-US" sz="1150" dirty="0" err="1"/>
              <a:t>covid_st_d</a:t>
            </a:r>
            <a:r>
              <a:rPr lang="en-US" sz="1150" dirty="0"/>
              <a:t>[</a:t>
            </a:r>
            <a:r>
              <a:rPr lang="en-US" sz="1150" dirty="0" err="1"/>
              <a:t>src</a:t>
            </a:r>
            <a:r>
              <a:rPr lang="en-US" sz="1150" dirty="0"/>
              <a:t>&gt;=</a:t>
            </a:r>
            <a:r>
              <a:rPr lang="en-US" sz="1150" dirty="0" err="1"/>
              <a:t>as.Date</a:t>
            </a:r>
            <a:r>
              <a:rPr lang="en-US" sz="1150" dirty="0"/>
              <a:t>("2020-03-01"), ]</a:t>
            </a:r>
          </a:p>
        </p:txBody>
      </p:sp>
    </p:spTree>
    <p:extLst>
      <p:ext uri="{BB962C8B-B14F-4D97-AF65-F5344CB8AC3E}">
        <p14:creationId xmlns:p14="http://schemas.microsoft.com/office/powerpoint/2010/main" val="41987851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err="1"/>
              <a:t>ggplot</a:t>
            </a:r>
            <a:r>
              <a:rPr lang="en-US" dirty="0"/>
              <a:t>() basics</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9" name="Content Placeholder 2">
            <a:extLst>
              <a:ext uri="{FF2B5EF4-FFF2-40B4-BE49-F238E27FC236}">
                <a16:creationId xmlns:a16="http://schemas.microsoft.com/office/drawing/2014/main" id="{F51672D1-A030-4CF8-A689-7ECD8FEA297E}"/>
              </a:ext>
            </a:extLst>
          </p:cNvPr>
          <p:cNvSpPr txBox="1">
            <a:spLocks/>
          </p:cNvSpPr>
          <p:nvPr/>
        </p:nvSpPr>
        <p:spPr>
          <a:xfrm>
            <a:off x="361912" y="942746"/>
            <a:ext cx="6875309" cy="4669384"/>
          </a:xfrm>
          <a:prstGeom prst="rect">
            <a:avLst/>
          </a:prstGeom>
        </p:spPr>
        <p:txBody>
          <a:bodyPr numCol="1" spcCol="457200">
            <a:normAutofit/>
          </a:bodyPr>
          <a:lstStyle>
            <a:lvl1pPr marL="0" indent="0" algn="l" defTabSz="457200" rtl="0" eaLnBrk="1" latinLnBrk="0" hangingPunct="1">
              <a:lnSpc>
                <a:spcPct val="110000"/>
              </a:lnSpc>
              <a:spcBef>
                <a:spcPts val="0"/>
              </a:spcBef>
              <a:spcAft>
                <a:spcPts val="1000"/>
              </a:spcAft>
              <a:buFontTx/>
              <a:buNone/>
              <a:defRPr sz="2000" b="0" i="0" kern="1200" baseline="0">
                <a:solidFill>
                  <a:srgbClr val="032859"/>
                </a:solidFill>
                <a:latin typeface="Calibri Light"/>
                <a:ea typeface="+mn-ea"/>
                <a:cs typeface="Calibri Light"/>
              </a:defRPr>
            </a:lvl1pPr>
            <a:lvl2pPr marL="344488" indent="-169863" algn="l" defTabSz="457200" rtl="0" eaLnBrk="1" latinLnBrk="0" hangingPunct="1">
              <a:lnSpc>
                <a:spcPct val="110000"/>
              </a:lnSpc>
              <a:spcBef>
                <a:spcPts val="0"/>
              </a:spcBef>
              <a:spcAft>
                <a:spcPts val="900"/>
              </a:spcAft>
              <a:buSzPct val="80000"/>
              <a:buFont typeface="Wingdings" charset="2"/>
              <a:buChar char="§"/>
              <a:tabLst/>
              <a:defRPr sz="1800" b="0" i="0" kern="1200">
                <a:solidFill>
                  <a:srgbClr val="032859"/>
                </a:solidFill>
                <a:latin typeface="Calibri Light"/>
                <a:ea typeface="+mn-ea"/>
                <a:cs typeface="Calibri Light"/>
              </a:defRPr>
            </a:lvl2pPr>
            <a:lvl3pPr marL="569913" indent="0" algn="l" defTabSz="457200" rtl="0" eaLnBrk="1" latinLnBrk="0" hangingPunct="1">
              <a:lnSpc>
                <a:spcPct val="110000"/>
              </a:lnSpc>
              <a:spcBef>
                <a:spcPts val="0"/>
              </a:spcBef>
              <a:spcAft>
                <a:spcPts val="900"/>
              </a:spcAft>
              <a:buSzPct val="85000"/>
              <a:buFontTx/>
              <a:buNone/>
              <a:defRPr sz="1800" b="0" i="0" kern="1200">
                <a:solidFill>
                  <a:srgbClr val="032859"/>
                </a:solidFill>
                <a:latin typeface="Calibri Light"/>
                <a:ea typeface="+mn-ea"/>
                <a:cs typeface="Calibri Light"/>
              </a:defRPr>
            </a:lvl3pPr>
            <a:lvl4pPr marL="1031875" indent="-228600" algn="l" defTabSz="457200" rtl="0" eaLnBrk="1" latinLnBrk="0" hangingPunct="1">
              <a:lnSpc>
                <a:spcPct val="110000"/>
              </a:lnSpc>
              <a:spcBef>
                <a:spcPts val="0"/>
              </a:spcBef>
              <a:spcAft>
                <a:spcPts val="900"/>
              </a:spcAft>
              <a:buFont typeface="Arial"/>
              <a:buChar char="–"/>
              <a:tabLst/>
              <a:defRPr sz="1800" b="0" i="0" kern="1200">
                <a:solidFill>
                  <a:srgbClr val="032859"/>
                </a:solidFill>
                <a:latin typeface="Calibri Light"/>
                <a:ea typeface="+mn-ea"/>
                <a:cs typeface="Calibri Light"/>
              </a:defRPr>
            </a:lvl4pPr>
            <a:lvl5pPr marL="1370013" indent="0" algn="l" defTabSz="457200" rtl="0" eaLnBrk="1" latinLnBrk="0" hangingPunct="1">
              <a:lnSpc>
                <a:spcPct val="110000"/>
              </a:lnSpc>
              <a:spcBef>
                <a:spcPts val="0"/>
              </a:spcBef>
              <a:spcAft>
                <a:spcPts val="900"/>
              </a:spcAft>
              <a:buFontTx/>
              <a:buNone/>
              <a:defRPr sz="1800" b="0" i="0" kern="1200">
                <a:solidFill>
                  <a:srgbClr val="032859"/>
                </a:solidFill>
                <a:latin typeface="Calibri Light"/>
                <a:ea typeface="+mn-ea"/>
                <a:cs typeface="Calibri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spcAft>
                <a:spcPts val="0"/>
              </a:spcAft>
            </a:pPr>
            <a:r>
              <a:rPr lang="en-US" sz="1150" dirty="0"/>
              <a:t>#IV. Data Analysis ------------------------------------------------------------------</a:t>
            </a:r>
          </a:p>
          <a:p>
            <a:pPr>
              <a:lnSpc>
                <a:spcPct val="120000"/>
              </a:lnSpc>
              <a:spcAft>
                <a:spcPts val="0"/>
              </a:spcAft>
            </a:pPr>
            <a:endParaRPr lang="en-US" sz="1150" dirty="0"/>
          </a:p>
          <a:p>
            <a:pPr>
              <a:lnSpc>
                <a:spcPct val="120000"/>
              </a:lnSpc>
              <a:spcAft>
                <a:spcPts val="0"/>
              </a:spcAft>
            </a:pPr>
            <a:r>
              <a:rPr lang="en-US" sz="1150" dirty="0"/>
              <a:t>#A. Graphs</a:t>
            </a:r>
          </a:p>
          <a:p>
            <a:pPr>
              <a:lnSpc>
                <a:spcPct val="120000"/>
              </a:lnSpc>
              <a:spcAft>
                <a:spcPts val="0"/>
              </a:spcAft>
            </a:pPr>
            <a:endParaRPr lang="en-US" sz="1150" dirty="0"/>
          </a:p>
          <a:p>
            <a:pPr>
              <a:lnSpc>
                <a:spcPct val="120000"/>
              </a:lnSpc>
              <a:spcAft>
                <a:spcPts val="0"/>
              </a:spcAft>
            </a:pPr>
            <a:r>
              <a:rPr lang="en-US" sz="1150" dirty="0"/>
              <a:t>#Infection Rate – Ordered by Rate of Infection by State</a:t>
            </a:r>
          </a:p>
          <a:p>
            <a:pPr>
              <a:lnSpc>
                <a:spcPct val="120000"/>
              </a:lnSpc>
              <a:spcAft>
                <a:spcPts val="0"/>
              </a:spcAft>
            </a:pPr>
            <a:endParaRPr lang="en-US" sz="1150" dirty="0"/>
          </a:p>
          <a:p>
            <a:pPr>
              <a:lnSpc>
                <a:spcPct val="120000"/>
              </a:lnSpc>
              <a:spcAft>
                <a:spcPts val="0"/>
              </a:spcAft>
            </a:pPr>
            <a:r>
              <a:rPr lang="en-US" sz="1150" dirty="0" err="1"/>
              <a:t>dta</a:t>
            </a:r>
            <a:r>
              <a:rPr lang="en-US" sz="1150" dirty="0"/>
              <a:t>&lt;-</a:t>
            </a:r>
            <a:r>
              <a:rPr lang="en-US" sz="1150" dirty="0" err="1"/>
              <a:t>covid_st_d</a:t>
            </a:r>
            <a:r>
              <a:rPr lang="en-US" sz="1150" dirty="0"/>
              <a:t>[</a:t>
            </a:r>
            <a:r>
              <a:rPr lang="en-US" sz="1150" dirty="0" err="1"/>
              <a:t>src</a:t>
            </a:r>
            <a:r>
              <a:rPr lang="en-US" sz="1150" dirty="0"/>
              <a:t>==max(</a:t>
            </a:r>
            <a:r>
              <a:rPr lang="en-US" sz="1150" dirty="0" err="1"/>
              <a:t>covid_st_d$src</a:t>
            </a:r>
            <a:r>
              <a:rPr lang="en-US" sz="1150" dirty="0"/>
              <a:t>),.(</a:t>
            </a:r>
            <a:r>
              <a:rPr lang="en-US" sz="1150" dirty="0" err="1"/>
              <a:t>state_cln</a:t>
            </a:r>
            <a:r>
              <a:rPr lang="en-US" sz="1150" dirty="0"/>
              <a:t>, infections_pp100)]</a:t>
            </a:r>
          </a:p>
          <a:p>
            <a:pPr>
              <a:lnSpc>
                <a:spcPct val="120000"/>
              </a:lnSpc>
              <a:spcAft>
                <a:spcPts val="0"/>
              </a:spcAft>
            </a:pPr>
            <a:r>
              <a:rPr lang="en-US" sz="1150" dirty="0" err="1"/>
              <a:t>ord</a:t>
            </a:r>
            <a:r>
              <a:rPr lang="en-US" sz="1150" dirty="0"/>
              <a:t>&lt;-</a:t>
            </a:r>
            <a:r>
              <a:rPr lang="en-US" sz="1150" dirty="0" err="1"/>
              <a:t>dta</a:t>
            </a:r>
            <a:r>
              <a:rPr lang="en-US" sz="1150" dirty="0"/>
              <a:t>[, .(</a:t>
            </a:r>
            <a:r>
              <a:rPr lang="en-US" sz="1150" dirty="0" err="1"/>
              <a:t>state_cln</a:t>
            </a:r>
            <a:r>
              <a:rPr lang="en-US" sz="1150" dirty="0"/>
              <a:t>, infections_pp100)][order(-infections_pp100)][, .(</a:t>
            </a:r>
            <a:r>
              <a:rPr lang="en-US" sz="1150" dirty="0" err="1"/>
              <a:t>state_cln</a:t>
            </a:r>
            <a:r>
              <a:rPr lang="en-US" sz="1150" dirty="0"/>
              <a:t>)] %&gt;% pull()</a:t>
            </a:r>
          </a:p>
          <a:p>
            <a:pPr>
              <a:lnSpc>
                <a:spcPct val="120000"/>
              </a:lnSpc>
              <a:spcAft>
                <a:spcPts val="0"/>
              </a:spcAft>
            </a:pPr>
            <a:r>
              <a:rPr lang="en-US" sz="1150" dirty="0" err="1"/>
              <a:t>dta</a:t>
            </a:r>
            <a:r>
              <a:rPr lang="en-US" sz="1150" dirty="0"/>
              <a:t>[, </a:t>
            </a:r>
            <a:r>
              <a:rPr lang="en-US" sz="1150" dirty="0" err="1"/>
              <a:t>state_cln</a:t>
            </a:r>
            <a:r>
              <a:rPr lang="en-US" sz="1150" dirty="0"/>
              <a:t>:=</a:t>
            </a:r>
            <a:r>
              <a:rPr lang="en-US" sz="1150" dirty="0" err="1"/>
              <a:t>as.character</a:t>
            </a:r>
            <a:r>
              <a:rPr lang="en-US" sz="1150" dirty="0"/>
              <a:t>(</a:t>
            </a:r>
            <a:r>
              <a:rPr lang="en-US" sz="1150" dirty="0" err="1"/>
              <a:t>state_cln</a:t>
            </a:r>
            <a:r>
              <a:rPr lang="en-US" sz="1150" dirty="0"/>
              <a:t>)]</a:t>
            </a:r>
          </a:p>
          <a:p>
            <a:pPr>
              <a:lnSpc>
                <a:spcPct val="120000"/>
              </a:lnSpc>
              <a:spcAft>
                <a:spcPts val="0"/>
              </a:spcAft>
            </a:pPr>
            <a:r>
              <a:rPr lang="en-US" sz="1150" dirty="0" err="1"/>
              <a:t>dta</a:t>
            </a:r>
            <a:r>
              <a:rPr lang="en-US" sz="1150" dirty="0"/>
              <a:t>[, </a:t>
            </a:r>
            <a:r>
              <a:rPr lang="en-US" sz="1150" dirty="0" err="1"/>
              <a:t>state_cln</a:t>
            </a:r>
            <a:r>
              <a:rPr lang="en-US" sz="1150" dirty="0"/>
              <a:t>:=factor(</a:t>
            </a:r>
            <a:r>
              <a:rPr lang="en-US" sz="1150" dirty="0" err="1"/>
              <a:t>state_cln</a:t>
            </a:r>
            <a:r>
              <a:rPr lang="en-US" sz="1150" dirty="0"/>
              <a:t>, levels=c(</a:t>
            </a:r>
            <a:r>
              <a:rPr lang="en-US" sz="1150" dirty="0" err="1"/>
              <a:t>ord</a:t>
            </a:r>
            <a:r>
              <a:rPr lang="en-US" sz="1150" dirty="0"/>
              <a:t>))]</a:t>
            </a:r>
          </a:p>
          <a:p>
            <a:pPr>
              <a:lnSpc>
                <a:spcPct val="120000"/>
              </a:lnSpc>
              <a:spcAft>
                <a:spcPts val="0"/>
              </a:spcAft>
            </a:pPr>
            <a:r>
              <a:rPr lang="en-US" sz="1150" dirty="0"/>
              <a:t>head(</a:t>
            </a:r>
            <a:r>
              <a:rPr lang="en-US" sz="1150" dirty="0" err="1"/>
              <a:t>dta</a:t>
            </a:r>
            <a:r>
              <a:rPr lang="en-US" sz="1150" dirty="0"/>
              <a:t>)</a:t>
            </a:r>
          </a:p>
          <a:p>
            <a:pPr>
              <a:lnSpc>
                <a:spcPct val="120000"/>
              </a:lnSpc>
              <a:spcAft>
                <a:spcPts val="0"/>
              </a:spcAft>
            </a:pPr>
            <a:endParaRPr lang="en-US" sz="1200" dirty="0"/>
          </a:p>
          <a:p>
            <a:pPr>
              <a:lnSpc>
                <a:spcPct val="120000"/>
              </a:lnSpc>
              <a:spcAft>
                <a:spcPts val="0"/>
              </a:spcAft>
            </a:pPr>
            <a:endParaRPr lang="en-US" sz="1200" dirty="0"/>
          </a:p>
          <a:p>
            <a:pPr>
              <a:lnSpc>
                <a:spcPct val="120000"/>
              </a:lnSpc>
              <a:spcAft>
                <a:spcPts val="0"/>
              </a:spcAft>
            </a:pPr>
            <a:endParaRPr lang="en-US" sz="1900" dirty="0"/>
          </a:p>
          <a:p>
            <a:pPr>
              <a:lnSpc>
                <a:spcPct val="120000"/>
              </a:lnSpc>
              <a:spcAft>
                <a:spcPts val="0"/>
              </a:spcAft>
            </a:pPr>
            <a:endParaRPr lang="en-US" sz="1900" dirty="0"/>
          </a:p>
          <a:p>
            <a:pPr>
              <a:lnSpc>
                <a:spcPct val="120000"/>
              </a:lnSpc>
              <a:spcAft>
                <a:spcPts val="0"/>
              </a:spcAft>
            </a:pPr>
            <a:endParaRPr lang="en-US" sz="1900" dirty="0"/>
          </a:p>
          <a:p>
            <a:endParaRPr lang="en-US" sz="2600" dirty="0"/>
          </a:p>
          <a:p>
            <a:endParaRPr lang="en-US" sz="2600" dirty="0"/>
          </a:p>
        </p:txBody>
      </p:sp>
      <p:pic>
        <p:nvPicPr>
          <p:cNvPr id="6" name="Picture 5">
            <a:extLst>
              <a:ext uri="{FF2B5EF4-FFF2-40B4-BE49-F238E27FC236}">
                <a16:creationId xmlns:a16="http://schemas.microsoft.com/office/drawing/2014/main" id="{736AA0A1-E51B-40D2-953F-33E954C5291E}"/>
              </a:ext>
            </a:extLst>
          </p:cNvPr>
          <p:cNvPicPr>
            <a:picLocks noChangeAspect="1"/>
          </p:cNvPicPr>
          <p:nvPr/>
        </p:nvPicPr>
        <p:blipFill>
          <a:blip r:embed="rId3"/>
          <a:stretch>
            <a:fillRect/>
          </a:stretch>
        </p:blipFill>
        <p:spPr>
          <a:xfrm>
            <a:off x="361912" y="3563241"/>
            <a:ext cx="2329386" cy="1634627"/>
          </a:xfrm>
          <a:prstGeom prst="rect">
            <a:avLst/>
          </a:prstGeom>
        </p:spPr>
      </p:pic>
    </p:spTree>
    <p:extLst>
      <p:ext uri="{BB962C8B-B14F-4D97-AF65-F5344CB8AC3E}">
        <p14:creationId xmlns:p14="http://schemas.microsoft.com/office/powerpoint/2010/main" val="4242516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err="1"/>
              <a:t>ggplot</a:t>
            </a:r>
            <a:r>
              <a:rPr lang="en-US" dirty="0"/>
              <a:t>() basics</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9" name="Content Placeholder 2">
            <a:extLst>
              <a:ext uri="{FF2B5EF4-FFF2-40B4-BE49-F238E27FC236}">
                <a16:creationId xmlns:a16="http://schemas.microsoft.com/office/drawing/2014/main" id="{F51672D1-A030-4CF8-A689-7ECD8FEA297E}"/>
              </a:ext>
            </a:extLst>
          </p:cNvPr>
          <p:cNvSpPr txBox="1">
            <a:spLocks/>
          </p:cNvSpPr>
          <p:nvPr/>
        </p:nvSpPr>
        <p:spPr>
          <a:xfrm>
            <a:off x="361912" y="942746"/>
            <a:ext cx="6875309" cy="4669384"/>
          </a:xfrm>
          <a:prstGeom prst="rect">
            <a:avLst/>
          </a:prstGeom>
        </p:spPr>
        <p:txBody>
          <a:bodyPr numCol="1" spcCol="457200">
            <a:normAutofit/>
          </a:bodyPr>
          <a:lstStyle>
            <a:lvl1pPr marL="0" indent="0" algn="l" defTabSz="457200" rtl="0" eaLnBrk="1" latinLnBrk="0" hangingPunct="1">
              <a:lnSpc>
                <a:spcPct val="110000"/>
              </a:lnSpc>
              <a:spcBef>
                <a:spcPts val="0"/>
              </a:spcBef>
              <a:spcAft>
                <a:spcPts val="1000"/>
              </a:spcAft>
              <a:buFontTx/>
              <a:buNone/>
              <a:defRPr sz="2000" b="0" i="0" kern="1200" baseline="0">
                <a:solidFill>
                  <a:srgbClr val="032859"/>
                </a:solidFill>
                <a:latin typeface="Calibri Light"/>
                <a:ea typeface="+mn-ea"/>
                <a:cs typeface="Calibri Light"/>
              </a:defRPr>
            </a:lvl1pPr>
            <a:lvl2pPr marL="344488" indent="-169863" algn="l" defTabSz="457200" rtl="0" eaLnBrk="1" latinLnBrk="0" hangingPunct="1">
              <a:lnSpc>
                <a:spcPct val="110000"/>
              </a:lnSpc>
              <a:spcBef>
                <a:spcPts val="0"/>
              </a:spcBef>
              <a:spcAft>
                <a:spcPts val="900"/>
              </a:spcAft>
              <a:buSzPct val="80000"/>
              <a:buFont typeface="Wingdings" charset="2"/>
              <a:buChar char="§"/>
              <a:tabLst/>
              <a:defRPr sz="1800" b="0" i="0" kern="1200">
                <a:solidFill>
                  <a:srgbClr val="032859"/>
                </a:solidFill>
                <a:latin typeface="Calibri Light"/>
                <a:ea typeface="+mn-ea"/>
                <a:cs typeface="Calibri Light"/>
              </a:defRPr>
            </a:lvl2pPr>
            <a:lvl3pPr marL="569913" indent="0" algn="l" defTabSz="457200" rtl="0" eaLnBrk="1" latinLnBrk="0" hangingPunct="1">
              <a:lnSpc>
                <a:spcPct val="110000"/>
              </a:lnSpc>
              <a:spcBef>
                <a:spcPts val="0"/>
              </a:spcBef>
              <a:spcAft>
                <a:spcPts val="900"/>
              </a:spcAft>
              <a:buSzPct val="85000"/>
              <a:buFontTx/>
              <a:buNone/>
              <a:defRPr sz="1800" b="0" i="0" kern="1200">
                <a:solidFill>
                  <a:srgbClr val="032859"/>
                </a:solidFill>
                <a:latin typeface="Calibri Light"/>
                <a:ea typeface="+mn-ea"/>
                <a:cs typeface="Calibri Light"/>
              </a:defRPr>
            </a:lvl3pPr>
            <a:lvl4pPr marL="1031875" indent="-228600" algn="l" defTabSz="457200" rtl="0" eaLnBrk="1" latinLnBrk="0" hangingPunct="1">
              <a:lnSpc>
                <a:spcPct val="110000"/>
              </a:lnSpc>
              <a:spcBef>
                <a:spcPts val="0"/>
              </a:spcBef>
              <a:spcAft>
                <a:spcPts val="900"/>
              </a:spcAft>
              <a:buFont typeface="Arial"/>
              <a:buChar char="–"/>
              <a:tabLst/>
              <a:defRPr sz="1800" b="0" i="0" kern="1200">
                <a:solidFill>
                  <a:srgbClr val="032859"/>
                </a:solidFill>
                <a:latin typeface="Calibri Light"/>
                <a:ea typeface="+mn-ea"/>
                <a:cs typeface="Calibri Light"/>
              </a:defRPr>
            </a:lvl4pPr>
            <a:lvl5pPr marL="1370013" indent="0" algn="l" defTabSz="457200" rtl="0" eaLnBrk="1" latinLnBrk="0" hangingPunct="1">
              <a:lnSpc>
                <a:spcPct val="110000"/>
              </a:lnSpc>
              <a:spcBef>
                <a:spcPts val="0"/>
              </a:spcBef>
              <a:spcAft>
                <a:spcPts val="900"/>
              </a:spcAft>
              <a:buFontTx/>
              <a:buNone/>
              <a:defRPr sz="1800" b="0" i="0" kern="1200">
                <a:solidFill>
                  <a:srgbClr val="032859"/>
                </a:solidFill>
                <a:latin typeface="Calibri Light"/>
                <a:ea typeface="+mn-ea"/>
                <a:cs typeface="Calibri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spcAft>
                <a:spcPts val="0"/>
              </a:spcAft>
            </a:pPr>
            <a:r>
              <a:rPr lang="en-US" sz="1150" dirty="0"/>
              <a:t>p&lt;-</a:t>
            </a:r>
            <a:r>
              <a:rPr lang="en-US" sz="1150" dirty="0" err="1"/>
              <a:t>ggplot</a:t>
            </a:r>
            <a:r>
              <a:rPr lang="en-US" sz="1150" dirty="0"/>
              <a:t>(</a:t>
            </a:r>
            <a:r>
              <a:rPr lang="en-US" sz="1150" dirty="0" err="1"/>
              <a:t>dta</a:t>
            </a:r>
            <a:r>
              <a:rPr lang="en-US" sz="1150" dirty="0"/>
              <a:t>, </a:t>
            </a:r>
            <a:r>
              <a:rPr lang="en-US" sz="1150" dirty="0" err="1"/>
              <a:t>aes</a:t>
            </a:r>
            <a:r>
              <a:rPr lang="en-US" sz="1150" dirty="0"/>
              <a:t>(x=</a:t>
            </a:r>
            <a:r>
              <a:rPr lang="en-US" sz="1150" dirty="0" err="1"/>
              <a:t>state_cln</a:t>
            </a:r>
            <a:r>
              <a:rPr lang="en-US" sz="1150" dirty="0"/>
              <a:t>,  y=infections_pp100)) + </a:t>
            </a:r>
            <a:r>
              <a:rPr lang="en-US" sz="1150" dirty="0" err="1"/>
              <a:t>geom_bar</a:t>
            </a:r>
            <a:r>
              <a:rPr lang="en-US" sz="1150" dirty="0"/>
              <a:t>(stat="identity")</a:t>
            </a:r>
          </a:p>
          <a:p>
            <a:pPr>
              <a:lnSpc>
                <a:spcPct val="120000"/>
              </a:lnSpc>
              <a:spcAft>
                <a:spcPts val="0"/>
              </a:spcAft>
            </a:pPr>
            <a:r>
              <a:rPr lang="en-US" sz="1150" dirty="0"/>
              <a:t>p&lt;-</a:t>
            </a:r>
            <a:r>
              <a:rPr lang="en-US" sz="1150" dirty="0" err="1"/>
              <a:t>p+theme_classic</a:t>
            </a:r>
            <a:r>
              <a:rPr lang="en-US" sz="1150" dirty="0"/>
              <a:t>()</a:t>
            </a:r>
          </a:p>
          <a:p>
            <a:pPr>
              <a:lnSpc>
                <a:spcPct val="120000"/>
              </a:lnSpc>
              <a:spcAft>
                <a:spcPts val="0"/>
              </a:spcAft>
            </a:pPr>
            <a:r>
              <a:rPr lang="en-US" sz="1150" dirty="0"/>
              <a:t>p&lt;-</a:t>
            </a:r>
            <a:r>
              <a:rPr lang="en-US" sz="1150" dirty="0" err="1"/>
              <a:t>p+labs</a:t>
            </a:r>
            <a:r>
              <a:rPr lang="en-US" sz="1150" dirty="0"/>
              <a:t>(title="Infection Rate per 100,000", subtitle="United States by State Code", x="State", y=paste("Infection Rate as of", max(</a:t>
            </a:r>
            <a:r>
              <a:rPr lang="en-US" sz="1150" dirty="0" err="1"/>
              <a:t>covid_st_d$src</a:t>
            </a:r>
            <a:r>
              <a:rPr lang="en-US" sz="1150" dirty="0"/>
              <a:t>), </a:t>
            </a:r>
            <a:r>
              <a:rPr lang="en-US" sz="1150" dirty="0" err="1"/>
              <a:t>sep</a:t>
            </a:r>
            <a:r>
              <a:rPr lang="en-US" sz="1150" dirty="0"/>
              <a:t>=" " ))</a:t>
            </a:r>
          </a:p>
          <a:p>
            <a:pPr>
              <a:lnSpc>
                <a:spcPct val="120000"/>
              </a:lnSpc>
              <a:spcAft>
                <a:spcPts val="0"/>
              </a:spcAft>
            </a:pPr>
            <a:r>
              <a:rPr lang="en-US" sz="1150" dirty="0"/>
              <a:t>p1&lt;-</a:t>
            </a:r>
            <a:r>
              <a:rPr lang="en-US" sz="1150" dirty="0" err="1"/>
              <a:t>p+coord_flip</a:t>
            </a:r>
            <a:r>
              <a:rPr lang="en-US" sz="1150" dirty="0"/>
              <a:t>()</a:t>
            </a:r>
          </a:p>
          <a:p>
            <a:pPr>
              <a:lnSpc>
                <a:spcPct val="120000"/>
              </a:lnSpc>
              <a:spcAft>
                <a:spcPts val="0"/>
              </a:spcAft>
            </a:pPr>
            <a:r>
              <a:rPr lang="en-US" sz="1150" dirty="0"/>
              <a:t>p1</a:t>
            </a:r>
          </a:p>
          <a:p>
            <a:pPr>
              <a:lnSpc>
                <a:spcPct val="120000"/>
              </a:lnSpc>
              <a:spcAft>
                <a:spcPts val="0"/>
              </a:spcAft>
            </a:pPr>
            <a:endParaRPr lang="en-US" sz="1300" dirty="0"/>
          </a:p>
          <a:p>
            <a:pPr>
              <a:lnSpc>
                <a:spcPct val="120000"/>
              </a:lnSpc>
              <a:spcAft>
                <a:spcPts val="0"/>
              </a:spcAft>
            </a:pPr>
            <a:endParaRPr lang="en-US" sz="1300" dirty="0"/>
          </a:p>
          <a:p>
            <a:pPr marL="342900" indent="-342900">
              <a:lnSpc>
                <a:spcPct val="120000"/>
              </a:lnSpc>
              <a:spcAft>
                <a:spcPts val="0"/>
              </a:spcAft>
              <a:buFont typeface="+mj-lt"/>
              <a:buAutoNum type="arabicPeriod"/>
            </a:pPr>
            <a:r>
              <a:rPr lang="en-US" sz="1200" dirty="0"/>
              <a:t>Data – Object identified as “</a:t>
            </a:r>
            <a:r>
              <a:rPr lang="en-US" sz="1200" dirty="0" err="1"/>
              <a:t>dta</a:t>
            </a:r>
            <a:r>
              <a:rPr lang="en-US" sz="1200" dirty="0"/>
              <a:t>”</a:t>
            </a:r>
          </a:p>
          <a:p>
            <a:pPr marL="342900" indent="-342900">
              <a:lnSpc>
                <a:spcPct val="120000"/>
              </a:lnSpc>
              <a:spcAft>
                <a:spcPts val="0"/>
              </a:spcAft>
              <a:buFont typeface="+mj-lt"/>
              <a:buAutoNum type="arabicPeriod"/>
            </a:pPr>
            <a:r>
              <a:rPr lang="en-US" sz="1200" dirty="0"/>
              <a:t>Aesthetic – X axis – identified as “</a:t>
            </a:r>
            <a:r>
              <a:rPr lang="en-US" sz="1200" dirty="0" err="1"/>
              <a:t>state_cln</a:t>
            </a:r>
            <a:r>
              <a:rPr lang="en-US" sz="1200" dirty="0"/>
              <a:t>” and Y axis – identified as “infections_pp100”</a:t>
            </a:r>
          </a:p>
          <a:p>
            <a:pPr marL="342900" indent="-342900">
              <a:lnSpc>
                <a:spcPct val="120000"/>
              </a:lnSpc>
              <a:spcAft>
                <a:spcPts val="0"/>
              </a:spcAft>
              <a:buFont typeface="+mj-lt"/>
              <a:buAutoNum type="arabicPeriod"/>
            </a:pPr>
            <a:r>
              <a:rPr lang="en-US" sz="1200" dirty="0" err="1"/>
              <a:t>Geom</a:t>
            </a:r>
            <a:r>
              <a:rPr lang="en-US" sz="1200" dirty="0"/>
              <a:t> – </a:t>
            </a:r>
            <a:r>
              <a:rPr lang="en-US" sz="1200" dirty="0" err="1"/>
              <a:t>geom_bar</a:t>
            </a:r>
            <a:r>
              <a:rPr lang="en-US" sz="1200" dirty="0"/>
              <a:t>()</a:t>
            </a:r>
          </a:p>
          <a:p>
            <a:pPr marL="687388" lvl="1" indent="-342900">
              <a:lnSpc>
                <a:spcPct val="120000"/>
              </a:lnSpc>
              <a:spcAft>
                <a:spcPts val="0"/>
              </a:spcAft>
              <a:buFont typeface="Arial" panose="020B0604020202020204" pitchFamily="34" charset="0"/>
              <a:buChar char="•"/>
            </a:pPr>
            <a:r>
              <a:rPr lang="en-US" sz="1200" dirty="0"/>
              <a:t>Creates a bar chart</a:t>
            </a:r>
          </a:p>
          <a:p>
            <a:pPr marL="687388" lvl="1" indent="-342900">
              <a:lnSpc>
                <a:spcPct val="120000"/>
              </a:lnSpc>
              <a:spcAft>
                <a:spcPts val="0"/>
              </a:spcAft>
              <a:buFont typeface="Arial" panose="020B0604020202020204" pitchFamily="34" charset="0"/>
              <a:buChar char="•"/>
            </a:pPr>
            <a:r>
              <a:rPr lang="en-US" sz="1200" dirty="0"/>
              <a:t>Stat=“identity” is a statistical transformation.  You MUST use it in a bar chart if you pre-aggregate your data and set both x and y </a:t>
            </a:r>
            <a:r>
              <a:rPr lang="en-US" sz="1200" dirty="0" err="1"/>
              <a:t>aesthethics</a:t>
            </a:r>
            <a:r>
              <a:rPr lang="en-US" sz="1200" dirty="0"/>
              <a:t>.</a:t>
            </a:r>
          </a:p>
          <a:p>
            <a:pPr marL="342900" indent="-342900">
              <a:lnSpc>
                <a:spcPct val="120000"/>
              </a:lnSpc>
              <a:spcAft>
                <a:spcPts val="0"/>
              </a:spcAft>
              <a:buFont typeface="+mj-lt"/>
              <a:buAutoNum type="arabicPeriod"/>
            </a:pPr>
            <a:r>
              <a:rPr lang="en-US" sz="1200" dirty="0"/>
              <a:t>Format – </a:t>
            </a:r>
            <a:r>
              <a:rPr lang="en-US" sz="1200" dirty="0" err="1"/>
              <a:t>theme_classic</a:t>
            </a:r>
            <a:r>
              <a:rPr lang="en-US" sz="1200" dirty="0"/>
              <a:t>()  Preset theme for the graph</a:t>
            </a:r>
          </a:p>
          <a:p>
            <a:pPr marL="342900" indent="-342900">
              <a:lnSpc>
                <a:spcPct val="120000"/>
              </a:lnSpc>
              <a:spcAft>
                <a:spcPts val="0"/>
              </a:spcAft>
              <a:buFont typeface="+mj-lt"/>
              <a:buAutoNum type="arabicPeriod"/>
            </a:pPr>
            <a:r>
              <a:rPr lang="en-US" sz="1200" dirty="0"/>
              <a:t>Titles and Labels – labs(title="Infection Rate per 100,000", subtitle="United States by State Code", x="State", y=paste("Infection Rate as of", max(</a:t>
            </a:r>
            <a:r>
              <a:rPr lang="en-US" sz="1200" dirty="0" err="1"/>
              <a:t>covid_st_d$src</a:t>
            </a:r>
            <a:r>
              <a:rPr lang="en-US" sz="1200" dirty="0"/>
              <a:t>), </a:t>
            </a:r>
            <a:r>
              <a:rPr lang="en-US" sz="1200" dirty="0" err="1"/>
              <a:t>sep</a:t>
            </a:r>
            <a:r>
              <a:rPr lang="en-US" sz="1200" dirty="0"/>
              <a:t>=" " ))</a:t>
            </a:r>
          </a:p>
          <a:p>
            <a:pPr marL="342900" indent="-342900">
              <a:lnSpc>
                <a:spcPct val="120000"/>
              </a:lnSpc>
              <a:spcAft>
                <a:spcPts val="0"/>
              </a:spcAft>
              <a:buFont typeface="+mj-lt"/>
              <a:buAutoNum type="arabicPeriod"/>
            </a:pPr>
            <a:r>
              <a:rPr lang="en-US" sz="1200" dirty="0" err="1"/>
              <a:t>coord_flip</a:t>
            </a:r>
            <a:r>
              <a:rPr lang="en-US" sz="1200" dirty="0"/>
              <a:t>() – Flips the x and y axes</a:t>
            </a:r>
          </a:p>
          <a:p>
            <a:pPr>
              <a:lnSpc>
                <a:spcPct val="120000"/>
              </a:lnSpc>
              <a:spcAft>
                <a:spcPts val="0"/>
              </a:spcAft>
            </a:pPr>
            <a:endParaRPr lang="en-US" sz="1200" dirty="0"/>
          </a:p>
          <a:p>
            <a:endParaRPr lang="en-US" sz="2600" dirty="0"/>
          </a:p>
          <a:p>
            <a:endParaRPr lang="en-US" sz="2600" dirty="0"/>
          </a:p>
        </p:txBody>
      </p:sp>
    </p:spTree>
    <p:extLst>
      <p:ext uri="{BB962C8B-B14F-4D97-AF65-F5344CB8AC3E}">
        <p14:creationId xmlns:p14="http://schemas.microsoft.com/office/powerpoint/2010/main" val="28211910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err="1"/>
              <a:t>ggplot</a:t>
            </a:r>
            <a:r>
              <a:rPr lang="en-US" dirty="0"/>
              <a:t>() basics</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9" name="Content Placeholder 2">
            <a:extLst>
              <a:ext uri="{FF2B5EF4-FFF2-40B4-BE49-F238E27FC236}">
                <a16:creationId xmlns:a16="http://schemas.microsoft.com/office/drawing/2014/main" id="{F51672D1-A030-4CF8-A689-7ECD8FEA297E}"/>
              </a:ext>
            </a:extLst>
          </p:cNvPr>
          <p:cNvSpPr txBox="1">
            <a:spLocks/>
          </p:cNvSpPr>
          <p:nvPr/>
        </p:nvSpPr>
        <p:spPr>
          <a:xfrm>
            <a:off x="361912" y="942746"/>
            <a:ext cx="6875309" cy="4669384"/>
          </a:xfrm>
          <a:prstGeom prst="rect">
            <a:avLst/>
          </a:prstGeom>
        </p:spPr>
        <p:txBody>
          <a:bodyPr numCol="1" spcCol="457200">
            <a:normAutofit/>
          </a:bodyPr>
          <a:lstStyle>
            <a:lvl1pPr marL="0" indent="0" algn="l" defTabSz="457200" rtl="0" eaLnBrk="1" latinLnBrk="0" hangingPunct="1">
              <a:lnSpc>
                <a:spcPct val="110000"/>
              </a:lnSpc>
              <a:spcBef>
                <a:spcPts val="0"/>
              </a:spcBef>
              <a:spcAft>
                <a:spcPts val="1000"/>
              </a:spcAft>
              <a:buFontTx/>
              <a:buNone/>
              <a:defRPr sz="2000" b="0" i="0" kern="1200" baseline="0">
                <a:solidFill>
                  <a:srgbClr val="032859"/>
                </a:solidFill>
                <a:latin typeface="Calibri Light"/>
                <a:ea typeface="+mn-ea"/>
                <a:cs typeface="Calibri Light"/>
              </a:defRPr>
            </a:lvl1pPr>
            <a:lvl2pPr marL="344488" indent="-169863" algn="l" defTabSz="457200" rtl="0" eaLnBrk="1" latinLnBrk="0" hangingPunct="1">
              <a:lnSpc>
                <a:spcPct val="110000"/>
              </a:lnSpc>
              <a:spcBef>
                <a:spcPts val="0"/>
              </a:spcBef>
              <a:spcAft>
                <a:spcPts val="900"/>
              </a:spcAft>
              <a:buSzPct val="80000"/>
              <a:buFont typeface="Wingdings" charset="2"/>
              <a:buChar char="§"/>
              <a:tabLst/>
              <a:defRPr sz="1800" b="0" i="0" kern="1200">
                <a:solidFill>
                  <a:srgbClr val="032859"/>
                </a:solidFill>
                <a:latin typeface="Calibri Light"/>
                <a:ea typeface="+mn-ea"/>
                <a:cs typeface="Calibri Light"/>
              </a:defRPr>
            </a:lvl2pPr>
            <a:lvl3pPr marL="569913" indent="0" algn="l" defTabSz="457200" rtl="0" eaLnBrk="1" latinLnBrk="0" hangingPunct="1">
              <a:lnSpc>
                <a:spcPct val="110000"/>
              </a:lnSpc>
              <a:spcBef>
                <a:spcPts val="0"/>
              </a:spcBef>
              <a:spcAft>
                <a:spcPts val="900"/>
              </a:spcAft>
              <a:buSzPct val="85000"/>
              <a:buFontTx/>
              <a:buNone/>
              <a:defRPr sz="1800" b="0" i="0" kern="1200">
                <a:solidFill>
                  <a:srgbClr val="032859"/>
                </a:solidFill>
                <a:latin typeface="Calibri Light"/>
                <a:ea typeface="+mn-ea"/>
                <a:cs typeface="Calibri Light"/>
              </a:defRPr>
            </a:lvl3pPr>
            <a:lvl4pPr marL="1031875" indent="-228600" algn="l" defTabSz="457200" rtl="0" eaLnBrk="1" latinLnBrk="0" hangingPunct="1">
              <a:lnSpc>
                <a:spcPct val="110000"/>
              </a:lnSpc>
              <a:spcBef>
                <a:spcPts val="0"/>
              </a:spcBef>
              <a:spcAft>
                <a:spcPts val="900"/>
              </a:spcAft>
              <a:buFont typeface="Arial"/>
              <a:buChar char="–"/>
              <a:tabLst/>
              <a:defRPr sz="1800" b="0" i="0" kern="1200">
                <a:solidFill>
                  <a:srgbClr val="032859"/>
                </a:solidFill>
                <a:latin typeface="Calibri Light"/>
                <a:ea typeface="+mn-ea"/>
                <a:cs typeface="Calibri Light"/>
              </a:defRPr>
            </a:lvl4pPr>
            <a:lvl5pPr marL="1370013" indent="0" algn="l" defTabSz="457200" rtl="0" eaLnBrk="1" latinLnBrk="0" hangingPunct="1">
              <a:lnSpc>
                <a:spcPct val="110000"/>
              </a:lnSpc>
              <a:spcBef>
                <a:spcPts val="0"/>
              </a:spcBef>
              <a:spcAft>
                <a:spcPts val="900"/>
              </a:spcAft>
              <a:buFontTx/>
              <a:buNone/>
              <a:defRPr sz="1800" b="0" i="0" kern="1200">
                <a:solidFill>
                  <a:srgbClr val="032859"/>
                </a:solidFill>
                <a:latin typeface="Calibri Light"/>
                <a:ea typeface="+mn-ea"/>
                <a:cs typeface="Calibri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spcAft>
                <a:spcPts val="0"/>
              </a:spcAft>
            </a:pPr>
            <a:r>
              <a:rPr lang="en-US" sz="1400" dirty="0"/>
              <a:t>p&lt;-</a:t>
            </a:r>
            <a:r>
              <a:rPr lang="en-US" sz="1400" dirty="0" err="1"/>
              <a:t>ggplot</a:t>
            </a:r>
            <a:r>
              <a:rPr lang="en-US" sz="1400" dirty="0"/>
              <a:t>(</a:t>
            </a:r>
            <a:r>
              <a:rPr lang="en-US" sz="1400" dirty="0" err="1"/>
              <a:t>dta</a:t>
            </a:r>
            <a:r>
              <a:rPr lang="en-US" sz="1400" dirty="0"/>
              <a:t>, </a:t>
            </a:r>
            <a:r>
              <a:rPr lang="en-US" sz="1400" dirty="0" err="1"/>
              <a:t>aes</a:t>
            </a:r>
            <a:r>
              <a:rPr lang="en-US" sz="1400" dirty="0"/>
              <a:t>(x=</a:t>
            </a:r>
            <a:r>
              <a:rPr lang="en-US" sz="1400" dirty="0" err="1"/>
              <a:t>state_cln</a:t>
            </a:r>
            <a:r>
              <a:rPr lang="en-US" sz="1400" dirty="0"/>
              <a:t>,  y=infections_pp100)) + </a:t>
            </a:r>
            <a:r>
              <a:rPr lang="en-US" sz="1400" dirty="0" err="1"/>
              <a:t>geom_bar</a:t>
            </a:r>
            <a:r>
              <a:rPr lang="en-US" sz="1400" dirty="0"/>
              <a:t>(stat="identity")</a:t>
            </a:r>
          </a:p>
          <a:p>
            <a:pPr>
              <a:lnSpc>
                <a:spcPct val="120000"/>
              </a:lnSpc>
              <a:spcAft>
                <a:spcPts val="0"/>
              </a:spcAft>
            </a:pPr>
            <a:r>
              <a:rPr lang="en-US" sz="1400" dirty="0"/>
              <a:t>p</a:t>
            </a:r>
          </a:p>
          <a:p>
            <a:endParaRPr lang="en-US" sz="2600" dirty="0"/>
          </a:p>
          <a:p>
            <a:endParaRPr lang="en-US" sz="2600" dirty="0"/>
          </a:p>
        </p:txBody>
      </p:sp>
      <p:pic>
        <p:nvPicPr>
          <p:cNvPr id="3" name="Picture 2" descr="A close up of a logo&#10;&#10;Description automatically generated">
            <a:extLst>
              <a:ext uri="{FF2B5EF4-FFF2-40B4-BE49-F238E27FC236}">
                <a16:creationId xmlns:a16="http://schemas.microsoft.com/office/drawing/2014/main" id="{447056D5-F9C6-4F61-B0B6-711D381552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12" y="2332582"/>
            <a:ext cx="4035353" cy="3349457"/>
          </a:xfrm>
          <a:prstGeom prst="rect">
            <a:avLst/>
          </a:prstGeom>
        </p:spPr>
      </p:pic>
    </p:spTree>
    <p:extLst>
      <p:ext uri="{BB962C8B-B14F-4D97-AF65-F5344CB8AC3E}">
        <p14:creationId xmlns:p14="http://schemas.microsoft.com/office/powerpoint/2010/main" val="42165152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err="1"/>
              <a:t>ggplot</a:t>
            </a:r>
            <a:r>
              <a:rPr lang="en-US" dirty="0"/>
              <a:t>() basics</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9" name="Content Placeholder 2">
            <a:extLst>
              <a:ext uri="{FF2B5EF4-FFF2-40B4-BE49-F238E27FC236}">
                <a16:creationId xmlns:a16="http://schemas.microsoft.com/office/drawing/2014/main" id="{F51672D1-A030-4CF8-A689-7ECD8FEA297E}"/>
              </a:ext>
            </a:extLst>
          </p:cNvPr>
          <p:cNvSpPr txBox="1">
            <a:spLocks/>
          </p:cNvSpPr>
          <p:nvPr/>
        </p:nvSpPr>
        <p:spPr>
          <a:xfrm>
            <a:off x="361912" y="942746"/>
            <a:ext cx="6875309" cy="4669384"/>
          </a:xfrm>
          <a:prstGeom prst="rect">
            <a:avLst/>
          </a:prstGeom>
        </p:spPr>
        <p:txBody>
          <a:bodyPr numCol="1" spcCol="457200">
            <a:normAutofit/>
          </a:bodyPr>
          <a:lstStyle>
            <a:lvl1pPr marL="0" indent="0" algn="l" defTabSz="457200" rtl="0" eaLnBrk="1" latinLnBrk="0" hangingPunct="1">
              <a:lnSpc>
                <a:spcPct val="110000"/>
              </a:lnSpc>
              <a:spcBef>
                <a:spcPts val="0"/>
              </a:spcBef>
              <a:spcAft>
                <a:spcPts val="1000"/>
              </a:spcAft>
              <a:buFontTx/>
              <a:buNone/>
              <a:defRPr sz="2000" b="0" i="0" kern="1200" baseline="0">
                <a:solidFill>
                  <a:srgbClr val="032859"/>
                </a:solidFill>
                <a:latin typeface="Calibri Light"/>
                <a:ea typeface="+mn-ea"/>
                <a:cs typeface="Calibri Light"/>
              </a:defRPr>
            </a:lvl1pPr>
            <a:lvl2pPr marL="344488" indent="-169863" algn="l" defTabSz="457200" rtl="0" eaLnBrk="1" latinLnBrk="0" hangingPunct="1">
              <a:lnSpc>
                <a:spcPct val="110000"/>
              </a:lnSpc>
              <a:spcBef>
                <a:spcPts val="0"/>
              </a:spcBef>
              <a:spcAft>
                <a:spcPts val="900"/>
              </a:spcAft>
              <a:buSzPct val="80000"/>
              <a:buFont typeface="Wingdings" charset="2"/>
              <a:buChar char="§"/>
              <a:tabLst/>
              <a:defRPr sz="1800" b="0" i="0" kern="1200">
                <a:solidFill>
                  <a:srgbClr val="032859"/>
                </a:solidFill>
                <a:latin typeface="Calibri Light"/>
                <a:ea typeface="+mn-ea"/>
                <a:cs typeface="Calibri Light"/>
              </a:defRPr>
            </a:lvl2pPr>
            <a:lvl3pPr marL="569913" indent="0" algn="l" defTabSz="457200" rtl="0" eaLnBrk="1" latinLnBrk="0" hangingPunct="1">
              <a:lnSpc>
                <a:spcPct val="110000"/>
              </a:lnSpc>
              <a:spcBef>
                <a:spcPts val="0"/>
              </a:spcBef>
              <a:spcAft>
                <a:spcPts val="900"/>
              </a:spcAft>
              <a:buSzPct val="85000"/>
              <a:buFontTx/>
              <a:buNone/>
              <a:defRPr sz="1800" b="0" i="0" kern="1200">
                <a:solidFill>
                  <a:srgbClr val="032859"/>
                </a:solidFill>
                <a:latin typeface="Calibri Light"/>
                <a:ea typeface="+mn-ea"/>
                <a:cs typeface="Calibri Light"/>
              </a:defRPr>
            </a:lvl3pPr>
            <a:lvl4pPr marL="1031875" indent="-228600" algn="l" defTabSz="457200" rtl="0" eaLnBrk="1" latinLnBrk="0" hangingPunct="1">
              <a:lnSpc>
                <a:spcPct val="110000"/>
              </a:lnSpc>
              <a:spcBef>
                <a:spcPts val="0"/>
              </a:spcBef>
              <a:spcAft>
                <a:spcPts val="900"/>
              </a:spcAft>
              <a:buFont typeface="Arial"/>
              <a:buChar char="–"/>
              <a:tabLst/>
              <a:defRPr sz="1800" b="0" i="0" kern="1200">
                <a:solidFill>
                  <a:srgbClr val="032859"/>
                </a:solidFill>
                <a:latin typeface="Calibri Light"/>
                <a:ea typeface="+mn-ea"/>
                <a:cs typeface="Calibri Light"/>
              </a:defRPr>
            </a:lvl4pPr>
            <a:lvl5pPr marL="1370013" indent="0" algn="l" defTabSz="457200" rtl="0" eaLnBrk="1" latinLnBrk="0" hangingPunct="1">
              <a:lnSpc>
                <a:spcPct val="110000"/>
              </a:lnSpc>
              <a:spcBef>
                <a:spcPts val="0"/>
              </a:spcBef>
              <a:spcAft>
                <a:spcPts val="900"/>
              </a:spcAft>
              <a:buFontTx/>
              <a:buNone/>
              <a:defRPr sz="1800" b="0" i="0" kern="1200">
                <a:solidFill>
                  <a:srgbClr val="032859"/>
                </a:solidFill>
                <a:latin typeface="Calibri Light"/>
                <a:ea typeface="+mn-ea"/>
                <a:cs typeface="Calibri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spcAft>
                <a:spcPts val="0"/>
              </a:spcAft>
            </a:pPr>
            <a:r>
              <a:rPr lang="en-US" sz="1400" dirty="0"/>
              <a:t>p&lt;-</a:t>
            </a:r>
            <a:r>
              <a:rPr lang="en-US" sz="1400" dirty="0" err="1"/>
              <a:t>ggplot</a:t>
            </a:r>
            <a:r>
              <a:rPr lang="en-US" sz="1400" dirty="0"/>
              <a:t>(</a:t>
            </a:r>
            <a:r>
              <a:rPr lang="en-US" sz="1400" dirty="0" err="1"/>
              <a:t>dta</a:t>
            </a:r>
            <a:r>
              <a:rPr lang="en-US" sz="1400" dirty="0"/>
              <a:t>, </a:t>
            </a:r>
            <a:r>
              <a:rPr lang="en-US" sz="1400" dirty="0" err="1"/>
              <a:t>aes</a:t>
            </a:r>
            <a:r>
              <a:rPr lang="en-US" sz="1400" dirty="0"/>
              <a:t>(x=</a:t>
            </a:r>
            <a:r>
              <a:rPr lang="en-US" sz="1400" dirty="0" err="1"/>
              <a:t>state_cln</a:t>
            </a:r>
            <a:r>
              <a:rPr lang="en-US" sz="1400" dirty="0"/>
              <a:t>,  y=infections_pp100)) + </a:t>
            </a:r>
            <a:r>
              <a:rPr lang="en-US" sz="1400" dirty="0" err="1"/>
              <a:t>geom_bar</a:t>
            </a:r>
            <a:r>
              <a:rPr lang="en-US" sz="1400" dirty="0"/>
              <a:t>(stat="identity")</a:t>
            </a:r>
          </a:p>
          <a:p>
            <a:pPr>
              <a:lnSpc>
                <a:spcPct val="120000"/>
              </a:lnSpc>
              <a:spcAft>
                <a:spcPts val="0"/>
              </a:spcAft>
            </a:pPr>
            <a:r>
              <a:rPr lang="en-US" sz="1400" dirty="0"/>
              <a:t>p&lt;-</a:t>
            </a:r>
            <a:r>
              <a:rPr lang="en-US" sz="1400" dirty="0" err="1"/>
              <a:t>p+p</a:t>
            </a:r>
            <a:r>
              <a:rPr lang="en-US" sz="1400" dirty="0"/>
              <a:t>&lt;-</a:t>
            </a:r>
            <a:r>
              <a:rPr lang="en-US" sz="1400" dirty="0" err="1"/>
              <a:t>p+theme_classic</a:t>
            </a:r>
            <a:r>
              <a:rPr lang="en-US" sz="1400" dirty="0"/>
              <a:t>()</a:t>
            </a:r>
          </a:p>
          <a:p>
            <a:pPr>
              <a:lnSpc>
                <a:spcPct val="120000"/>
              </a:lnSpc>
              <a:spcAft>
                <a:spcPts val="0"/>
              </a:spcAft>
            </a:pPr>
            <a:r>
              <a:rPr lang="en-US" sz="1400" dirty="0"/>
              <a:t>p</a:t>
            </a:r>
          </a:p>
          <a:p>
            <a:pPr>
              <a:lnSpc>
                <a:spcPct val="120000"/>
              </a:lnSpc>
              <a:spcAft>
                <a:spcPts val="0"/>
              </a:spcAft>
            </a:pPr>
            <a:endParaRPr lang="en-US" sz="1400" dirty="0"/>
          </a:p>
          <a:p>
            <a:endParaRPr lang="en-US" sz="2600" dirty="0"/>
          </a:p>
          <a:p>
            <a:endParaRPr lang="en-US" sz="2600" dirty="0"/>
          </a:p>
        </p:txBody>
      </p:sp>
      <p:pic>
        <p:nvPicPr>
          <p:cNvPr id="4" name="Picture 3" descr="A close up of a logo&#10;&#10;Description automatically generated">
            <a:extLst>
              <a:ext uri="{FF2B5EF4-FFF2-40B4-BE49-F238E27FC236}">
                <a16:creationId xmlns:a16="http://schemas.microsoft.com/office/drawing/2014/main" id="{6771FBBB-71B1-43A6-8DFA-96909C6DFE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12" y="2332582"/>
            <a:ext cx="4035353" cy="3349457"/>
          </a:xfrm>
          <a:prstGeom prst="rect">
            <a:avLst/>
          </a:prstGeom>
        </p:spPr>
      </p:pic>
    </p:spTree>
    <p:extLst>
      <p:ext uri="{BB962C8B-B14F-4D97-AF65-F5344CB8AC3E}">
        <p14:creationId xmlns:p14="http://schemas.microsoft.com/office/powerpoint/2010/main" val="16549598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err="1"/>
              <a:t>ggplot</a:t>
            </a:r>
            <a:r>
              <a:rPr lang="en-US" dirty="0"/>
              <a:t>() basics</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9" name="Content Placeholder 2">
            <a:extLst>
              <a:ext uri="{FF2B5EF4-FFF2-40B4-BE49-F238E27FC236}">
                <a16:creationId xmlns:a16="http://schemas.microsoft.com/office/drawing/2014/main" id="{F51672D1-A030-4CF8-A689-7ECD8FEA297E}"/>
              </a:ext>
            </a:extLst>
          </p:cNvPr>
          <p:cNvSpPr txBox="1">
            <a:spLocks/>
          </p:cNvSpPr>
          <p:nvPr/>
        </p:nvSpPr>
        <p:spPr>
          <a:xfrm>
            <a:off x="361912" y="942746"/>
            <a:ext cx="6875309" cy="4669384"/>
          </a:xfrm>
          <a:prstGeom prst="rect">
            <a:avLst/>
          </a:prstGeom>
        </p:spPr>
        <p:txBody>
          <a:bodyPr numCol="1" spcCol="457200">
            <a:normAutofit/>
          </a:bodyPr>
          <a:lstStyle>
            <a:lvl1pPr marL="0" indent="0" algn="l" defTabSz="457200" rtl="0" eaLnBrk="1" latinLnBrk="0" hangingPunct="1">
              <a:lnSpc>
                <a:spcPct val="110000"/>
              </a:lnSpc>
              <a:spcBef>
                <a:spcPts val="0"/>
              </a:spcBef>
              <a:spcAft>
                <a:spcPts val="1000"/>
              </a:spcAft>
              <a:buFontTx/>
              <a:buNone/>
              <a:defRPr sz="2000" b="0" i="0" kern="1200" baseline="0">
                <a:solidFill>
                  <a:srgbClr val="032859"/>
                </a:solidFill>
                <a:latin typeface="Calibri Light"/>
                <a:ea typeface="+mn-ea"/>
                <a:cs typeface="Calibri Light"/>
              </a:defRPr>
            </a:lvl1pPr>
            <a:lvl2pPr marL="344488" indent="-169863" algn="l" defTabSz="457200" rtl="0" eaLnBrk="1" latinLnBrk="0" hangingPunct="1">
              <a:lnSpc>
                <a:spcPct val="110000"/>
              </a:lnSpc>
              <a:spcBef>
                <a:spcPts val="0"/>
              </a:spcBef>
              <a:spcAft>
                <a:spcPts val="900"/>
              </a:spcAft>
              <a:buSzPct val="80000"/>
              <a:buFont typeface="Wingdings" charset="2"/>
              <a:buChar char="§"/>
              <a:tabLst/>
              <a:defRPr sz="1800" b="0" i="0" kern="1200">
                <a:solidFill>
                  <a:srgbClr val="032859"/>
                </a:solidFill>
                <a:latin typeface="Calibri Light"/>
                <a:ea typeface="+mn-ea"/>
                <a:cs typeface="Calibri Light"/>
              </a:defRPr>
            </a:lvl2pPr>
            <a:lvl3pPr marL="569913" indent="0" algn="l" defTabSz="457200" rtl="0" eaLnBrk="1" latinLnBrk="0" hangingPunct="1">
              <a:lnSpc>
                <a:spcPct val="110000"/>
              </a:lnSpc>
              <a:spcBef>
                <a:spcPts val="0"/>
              </a:spcBef>
              <a:spcAft>
                <a:spcPts val="900"/>
              </a:spcAft>
              <a:buSzPct val="85000"/>
              <a:buFontTx/>
              <a:buNone/>
              <a:defRPr sz="1800" b="0" i="0" kern="1200">
                <a:solidFill>
                  <a:srgbClr val="032859"/>
                </a:solidFill>
                <a:latin typeface="Calibri Light"/>
                <a:ea typeface="+mn-ea"/>
                <a:cs typeface="Calibri Light"/>
              </a:defRPr>
            </a:lvl3pPr>
            <a:lvl4pPr marL="1031875" indent="-228600" algn="l" defTabSz="457200" rtl="0" eaLnBrk="1" latinLnBrk="0" hangingPunct="1">
              <a:lnSpc>
                <a:spcPct val="110000"/>
              </a:lnSpc>
              <a:spcBef>
                <a:spcPts val="0"/>
              </a:spcBef>
              <a:spcAft>
                <a:spcPts val="900"/>
              </a:spcAft>
              <a:buFont typeface="Arial"/>
              <a:buChar char="–"/>
              <a:tabLst/>
              <a:defRPr sz="1800" b="0" i="0" kern="1200">
                <a:solidFill>
                  <a:srgbClr val="032859"/>
                </a:solidFill>
                <a:latin typeface="Calibri Light"/>
                <a:ea typeface="+mn-ea"/>
                <a:cs typeface="Calibri Light"/>
              </a:defRPr>
            </a:lvl4pPr>
            <a:lvl5pPr marL="1370013" indent="0" algn="l" defTabSz="457200" rtl="0" eaLnBrk="1" latinLnBrk="0" hangingPunct="1">
              <a:lnSpc>
                <a:spcPct val="110000"/>
              </a:lnSpc>
              <a:spcBef>
                <a:spcPts val="0"/>
              </a:spcBef>
              <a:spcAft>
                <a:spcPts val="900"/>
              </a:spcAft>
              <a:buFontTx/>
              <a:buNone/>
              <a:defRPr sz="1800" b="0" i="0" kern="1200">
                <a:solidFill>
                  <a:srgbClr val="032859"/>
                </a:solidFill>
                <a:latin typeface="Calibri Light"/>
                <a:ea typeface="+mn-ea"/>
                <a:cs typeface="Calibri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spcAft>
                <a:spcPts val="0"/>
              </a:spcAft>
            </a:pPr>
            <a:r>
              <a:rPr lang="en-US" sz="1400" dirty="0"/>
              <a:t>p&lt;-</a:t>
            </a:r>
            <a:r>
              <a:rPr lang="en-US" sz="1400" dirty="0" err="1"/>
              <a:t>ggplot</a:t>
            </a:r>
            <a:r>
              <a:rPr lang="en-US" sz="1400" dirty="0"/>
              <a:t>(</a:t>
            </a:r>
            <a:r>
              <a:rPr lang="en-US" sz="1400" dirty="0" err="1"/>
              <a:t>dta</a:t>
            </a:r>
            <a:r>
              <a:rPr lang="en-US" sz="1400" dirty="0"/>
              <a:t>, </a:t>
            </a:r>
            <a:r>
              <a:rPr lang="en-US" sz="1400" dirty="0" err="1"/>
              <a:t>aes</a:t>
            </a:r>
            <a:r>
              <a:rPr lang="en-US" sz="1400" dirty="0"/>
              <a:t>(x=</a:t>
            </a:r>
            <a:r>
              <a:rPr lang="en-US" sz="1400" dirty="0" err="1"/>
              <a:t>state_cln</a:t>
            </a:r>
            <a:r>
              <a:rPr lang="en-US" sz="1400" dirty="0"/>
              <a:t>,  y=infections_pp100)) + </a:t>
            </a:r>
            <a:r>
              <a:rPr lang="en-US" sz="1400" dirty="0" err="1"/>
              <a:t>geom_bar</a:t>
            </a:r>
            <a:r>
              <a:rPr lang="en-US" sz="1400" dirty="0"/>
              <a:t>(stat="identity")</a:t>
            </a:r>
          </a:p>
          <a:p>
            <a:pPr>
              <a:lnSpc>
                <a:spcPct val="120000"/>
              </a:lnSpc>
              <a:spcAft>
                <a:spcPts val="0"/>
              </a:spcAft>
            </a:pPr>
            <a:r>
              <a:rPr lang="en-US" sz="1400" dirty="0"/>
              <a:t>p&lt;-</a:t>
            </a:r>
            <a:r>
              <a:rPr lang="en-US" sz="1400" dirty="0" err="1"/>
              <a:t>p+theme_classic</a:t>
            </a:r>
            <a:r>
              <a:rPr lang="en-US" sz="1400" dirty="0"/>
              <a:t>()</a:t>
            </a:r>
          </a:p>
          <a:p>
            <a:pPr>
              <a:lnSpc>
                <a:spcPct val="120000"/>
              </a:lnSpc>
              <a:spcAft>
                <a:spcPts val="0"/>
              </a:spcAft>
            </a:pPr>
            <a:r>
              <a:rPr lang="en-US" sz="1400" dirty="0"/>
              <a:t>p&lt;-</a:t>
            </a:r>
            <a:r>
              <a:rPr lang="en-US" sz="1400" dirty="0" err="1"/>
              <a:t>p+labs</a:t>
            </a:r>
            <a:r>
              <a:rPr lang="en-US" sz="1400" dirty="0"/>
              <a:t>(title="Infection Rate per 100,000", subtitle="United States by State Code", x="State", y=paste("Infection Rate as of", max(</a:t>
            </a:r>
            <a:r>
              <a:rPr lang="en-US" sz="1400" dirty="0" err="1"/>
              <a:t>covid_st_d$src</a:t>
            </a:r>
            <a:r>
              <a:rPr lang="en-US" sz="1400" dirty="0"/>
              <a:t>), </a:t>
            </a:r>
            <a:r>
              <a:rPr lang="en-US" sz="1400" dirty="0" err="1"/>
              <a:t>sep</a:t>
            </a:r>
            <a:r>
              <a:rPr lang="en-US" sz="1400" dirty="0"/>
              <a:t>=" " ))</a:t>
            </a:r>
          </a:p>
          <a:p>
            <a:pPr>
              <a:lnSpc>
                <a:spcPct val="120000"/>
              </a:lnSpc>
              <a:spcAft>
                <a:spcPts val="0"/>
              </a:spcAft>
            </a:pPr>
            <a:r>
              <a:rPr lang="en-US" sz="1400" dirty="0"/>
              <a:t>p</a:t>
            </a:r>
          </a:p>
          <a:p>
            <a:endParaRPr lang="en-US" sz="2600" dirty="0"/>
          </a:p>
          <a:p>
            <a:endParaRPr lang="en-US" sz="2600" dirty="0"/>
          </a:p>
        </p:txBody>
      </p:sp>
      <p:pic>
        <p:nvPicPr>
          <p:cNvPr id="3" name="Picture 2" descr="A close up of a logo&#10;&#10;Description automatically generated">
            <a:extLst>
              <a:ext uri="{FF2B5EF4-FFF2-40B4-BE49-F238E27FC236}">
                <a16:creationId xmlns:a16="http://schemas.microsoft.com/office/drawing/2014/main" id="{278D93E4-E70C-4442-834F-8074F83387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12" y="2332582"/>
            <a:ext cx="4035353" cy="3349457"/>
          </a:xfrm>
          <a:prstGeom prst="rect">
            <a:avLst/>
          </a:prstGeom>
        </p:spPr>
      </p:pic>
    </p:spTree>
    <p:extLst>
      <p:ext uri="{BB962C8B-B14F-4D97-AF65-F5344CB8AC3E}">
        <p14:creationId xmlns:p14="http://schemas.microsoft.com/office/powerpoint/2010/main" val="15630772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err="1"/>
              <a:t>ggplot</a:t>
            </a:r>
            <a:r>
              <a:rPr lang="en-US" dirty="0"/>
              <a:t>() basics</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9" name="Content Placeholder 2">
            <a:extLst>
              <a:ext uri="{FF2B5EF4-FFF2-40B4-BE49-F238E27FC236}">
                <a16:creationId xmlns:a16="http://schemas.microsoft.com/office/drawing/2014/main" id="{F51672D1-A030-4CF8-A689-7ECD8FEA297E}"/>
              </a:ext>
            </a:extLst>
          </p:cNvPr>
          <p:cNvSpPr txBox="1">
            <a:spLocks/>
          </p:cNvSpPr>
          <p:nvPr/>
        </p:nvSpPr>
        <p:spPr>
          <a:xfrm>
            <a:off x="361912" y="942746"/>
            <a:ext cx="6875309" cy="4669384"/>
          </a:xfrm>
          <a:prstGeom prst="rect">
            <a:avLst/>
          </a:prstGeom>
        </p:spPr>
        <p:txBody>
          <a:bodyPr numCol="1" spcCol="457200">
            <a:normAutofit/>
          </a:bodyPr>
          <a:lstStyle>
            <a:lvl1pPr marL="0" indent="0" algn="l" defTabSz="457200" rtl="0" eaLnBrk="1" latinLnBrk="0" hangingPunct="1">
              <a:lnSpc>
                <a:spcPct val="110000"/>
              </a:lnSpc>
              <a:spcBef>
                <a:spcPts val="0"/>
              </a:spcBef>
              <a:spcAft>
                <a:spcPts val="1000"/>
              </a:spcAft>
              <a:buFontTx/>
              <a:buNone/>
              <a:defRPr sz="2000" b="0" i="0" kern="1200" baseline="0">
                <a:solidFill>
                  <a:srgbClr val="032859"/>
                </a:solidFill>
                <a:latin typeface="Calibri Light"/>
                <a:ea typeface="+mn-ea"/>
                <a:cs typeface="Calibri Light"/>
              </a:defRPr>
            </a:lvl1pPr>
            <a:lvl2pPr marL="344488" indent="-169863" algn="l" defTabSz="457200" rtl="0" eaLnBrk="1" latinLnBrk="0" hangingPunct="1">
              <a:lnSpc>
                <a:spcPct val="110000"/>
              </a:lnSpc>
              <a:spcBef>
                <a:spcPts val="0"/>
              </a:spcBef>
              <a:spcAft>
                <a:spcPts val="900"/>
              </a:spcAft>
              <a:buSzPct val="80000"/>
              <a:buFont typeface="Wingdings" charset="2"/>
              <a:buChar char="§"/>
              <a:tabLst/>
              <a:defRPr sz="1800" b="0" i="0" kern="1200">
                <a:solidFill>
                  <a:srgbClr val="032859"/>
                </a:solidFill>
                <a:latin typeface="Calibri Light"/>
                <a:ea typeface="+mn-ea"/>
                <a:cs typeface="Calibri Light"/>
              </a:defRPr>
            </a:lvl2pPr>
            <a:lvl3pPr marL="569913" indent="0" algn="l" defTabSz="457200" rtl="0" eaLnBrk="1" latinLnBrk="0" hangingPunct="1">
              <a:lnSpc>
                <a:spcPct val="110000"/>
              </a:lnSpc>
              <a:spcBef>
                <a:spcPts val="0"/>
              </a:spcBef>
              <a:spcAft>
                <a:spcPts val="900"/>
              </a:spcAft>
              <a:buSzPct val="85000"/>
              <a:buFontTx/>
              <a:buNone/>
              <a:defRPr sz="1800" b="0" i="0" kern="1200">
                <a:solidFill>
                  <a:srgbClr val="032859"/>
                </a:solidFill>
                <a:latin typeface="Calibri Light"/>
                <a:ea typeface="+mn-ea"/>
                <a:cs typeface="Calibri Light"/>
              </a:defRPr>
            </a:lvl3pPr>
            <a:lvl4pPr marL="1031875" indent="-228600" algn="l" defTabSz="457200" rtl="0" eaLnBrk="1" latinLnBrk="0" hangingPunct="1">
              <a:lnSpc>
                <a:spcPct val="110000"/>
              </a:lnSpc>
              <a:spcBef>
                <a:spcPts val="0"/>
              </a:spcBef>
              <a:spcAft>
                <a:spcPts val="900"/>
              </a:spcAft>
              <a:buFont typeface="Arial"/>
              <a:buChar char="–"/>
              <a:tabLst/>
              <a:defRPr sz="1800" b="0" i="0" kern="1200">
                <a:solidFill>
                  <a:srgbClr val="032859"/>
                </a:solidFill>
                <a:latin typeface="Calibri Light"/>
                <a:ea typeface="+mn-ea"/>
                <a:cs typeface="Calibri Light"/>
              </a:defRPr>
            </a:lvl4pPr>
            <a:lvl5pPr marL="1370013" indent="0" algn="l" defTabSz="457200" rtl="0" eaLnBrk="1" latinLnBrk="0" hangingPunct="1">
              <a:lnSpc>
                <a:spcPct val="110000"/>
              </a:lnSpc>
              <a:spcBef>
                <a:spcPts val="0"/>
              </a:spcBef>
              <a:spcAft>
                <a:spcPts val="900"/>
              </a:spcAft>
              <a:buFontTx/>
              <a:buNone/>
              <a:defRPr sz="1800" b="0" i="0" kern="1200">
                <a:solidFill>
                  <a:srgbClr val="032859"/>
                </a:solidFill>
                <a:latin typeface="Calibri Light"/>
                <a:ea typeface="+mn-ea"/>
                <a:cs typeface="Calibri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spcAft>
                <a:spcPts val="0"/>
              </a:spcAft>
            </a:pPr>
            <a:r>
              <a:rPr lang="en-US" sz="1400" dirty="0"/>
              <a:t>p&lt;-</a:t>
            </a:r>
            <a:r>
              <a:rPr lang="en-US" sz="1400" dirty="0" err="1"/>
              <a:t>ggplot</a:t>
            </a:r>
            <a:r>
              <a:rPr lang="en-US" sz="1400" dirty="0"/>
              <a:t>(</a:t>
            </a:r>
            <a:r>
              <a:rPr lang="en-US" sz="1400" dirty="0" err="1"/>
              <a:t>dta</a:t>
            </a:r>
            <a:r>
              <a:rPr lang="en-US" sz="1400" dirty="0"/>
              <a:t>, </a:t>
            </a:r>
            <a:r>
              <a:rPr lang="en-US" sz="1400" dirty="0" err="1"/>
              <a:t>aes</a:t>
            </a:r>
            <a:r>
              <a:rPr lang="en-US" sz="1400" dirty="0"/>
              <a:t>(x=</a:t>
            </a:r>
            <a:r>
              <a:rPr lang="en-US" sz="1400" dirty="0" err="1"/>
              <a:t>state_cln</a:t>
            </a:r>
            <a:r>
              <a:rPr lang="en-US" sz="1400" dirty="0"/>
              <a:t>,  y=infections_pp100)) + </a:t>
            </a:r>
            <a:r>
              <a:rPr lang="en-US" sz="1400" dirty="0" err="1"/>
              <a:t>geom_bar</a:t>
            </a:r>
            <a:r>
              <a:rPr lang="en-US" sz="1400" dirty="0"/>
              <a:t>(stat="identity")</a:t>
            </a:r>
          </a:p>
          <a:p>
            <a:pPr>
              <a:lnSpc>
                <a:spcPct val="120000"/>
              </a:lnSpc>
              <a:spcAft>
                <a:spcPts val="0"/>
              </a:spcAft>
            </a:pPr>
            <a:r>
              <a:rPr lang="en-US" sz="1400" dirty="0"/>
              <a:t>p&lt;-</a:t>
            </a:r>
            <a:r>
              <a:rPr lang="en-US" sz="1400" dirty="0" err="1"/>
              <a:t>p+theme_classic</a:t>
            </a:r>
            <a:r>
              <a:rPr lang="en-US" sz="1400" dirty="0"/>
              <a:t>()</a:t>
            </a:r>
          </a:p>
          <a:p>
            <a:pPr>
              <a:lnSpc>
                <a:spcPct val="120000"/>
              </a:lnSpc>
              <a:spcAft>
                <a:spcPts val="0"/>
              </a:spcAft>
            </a:pPr>
            <a:r>
              <a:rPr lang="en-US" sz="1400" dirty="0"/>
              <a:t>p&lt;-</a:t>
            </a:r>
            <a:r>
              <a:rPr lang="en-US" sz="1400" dirty="0" err="1"/>
              <a:t>p+labs</a:t>
            </a:r>
            <a:r>
              <a:rPr lang="en-US" sz="1400" dirty="0"/>
              <a:t>(title="Infection Rate per 100,000", subtitle="United States by State Code", x="State", y=paste("Infection Rate as of", max(</a:t>
            </a:r>
            <a:r>
              <a:rPr lang="en-US" sz="1400" dirty="0" err="1"/>
              <a:t>covid_st_d$src</a:t>
            </a:r>
            <a:r>
              <a:rPr lang="en-US" sz="1400" dirty="0"/>
              <a:t>), </a:t>
            </a:r>
            <a:r>
              <a:rPr lang="en-US" sz="1400" dirty="0" err="1"/>
              <a:t>sep</a:t>
            </a:r>
            <a:r>
              <a:rPr lang="en-US" sz="1400" dirty="0"/>
              <a:t>=" " ))</a:t>
            </a:r>
          </a:p>
          <a:p>
            <a:pPr>
              <a:lnSpc>
                <a:spcPct val="120000"/>
              </a:lnSpc>
              <a:spcAft>
                <a:spcPts val="0"/>
              </a:spcAft>
            </a:pPr>
            <a:r>
              <a:rPr lang="en-US" sz="1400" dirty="0" err="1"/>
              <a:t>p+coord_flip</a:t>
            </a:r>
            <a:r>
              <a:rPr lang="en-US" sz="1400" dirty="0"/>
              <a:t>()</a:t>
            </a:r>
          </a:p>
          <a:p>
            <a:endParaRPr lang="en-US" sz="2600" dirty="0"/>
          </a:p>
          <a:p>
            <a:endParaRPr lang="en-US" sz="2600" dirty="0"/>
          </a:p>
        </p:txBody>
      </p:sp>
      <p:pic>
        <p:nvPicPr>
          <p:cNvPr id="4" name="Picture 3" descr="A close up of a piece of paper&#10;&#10;Description automatically generated">
            <a:extLst>
              <a:ext uri="{FF2B5EF4-FFF2-40B4-BE49-F238E27FC236}">
                <a16:creationId xmlns:a16="http://schemas.microsoft.com/office/drawing/2014/main" id="{10845463-33B4-4CA8-9DAC-07878E7EF2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12" y="2405039"/>
            <a:ext cx="4035353" cy="3349457"/>
          </a:xfrm>
          <a:prstGeom prst="rect">
            <a:avLst/>
          </a:prstGeom>
        </p:spPr>
      </p:pic>
    </p:spTree>
    <p:extLst>
      <p:ext uri="{BB962C8B-B14F-4D97-AF65-F5344CB8AC3E}">
        <p14:creationId xmlns:p14="http://schemas.microsoft.com/office/powerpoint/2010/main" val="28674823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err="1"/>
              <a:t>ggplot</a:t>
            </a:r>
            <a:r>
              <a:rPr lang="en-US" dirty="0"/>
              <a:t>() basics</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9" name="Content Placeholder 2">
            <a:extLst>
              <a:ext uri="{FF2B5EF4-FFF2-40B4-BE49-F238E27FC236}">
                <a16:creationId xmlns:a16="http://schemas.microsoft.com/office/drawing/2014/main" id="{F51672D1-A030-4CF8-A689-7ECD8FEA297E}"/>
              </a:ext>
            </a:extLst>
          </p:cNvPr>
          <p:cNvSpPr txBox="1">
            <a:spLocks/>
          </p:cNvSpPr>
          <p:nvPr/>
        </p:nvSpPr>
        <p:spPr>
          <a:xfrm>
            <a:off x="361912" y="942746"/>
            <a:ext cx="6875309" cy="4669384"/>
          </a:xfrm>
          <a:prstGeom prst="rect">
            <a:avLst/>
          </a:prstGeom>
        </p:spPr>
        <p:txBody>
          <a:bodyPr numCol="1" spcCol="457200">
            <a:normAutofit lnSpcReduction="10000"/>
          </a:bodyPr>
          <a:lstStyle>
            <a:lvl1pPr marL="0" indent="0" algn="l" defTabSz="457200" rtl="0" eaLnBrk="1" latinLnBrk="0" hangingPunct="1">
              <a:lnSpc>
                <a:spcPct val="110000"/>
              </a:lnSpc>
              <a:spcBef>
                <a:spcPts val="0"/>
              </a:spcBef>
              <a:spcAft>
                <a:spcPts val="1000"/>
              </a:spcAft>
              <a:buFontTx/>
              <a:buNone/>
              <a:defRPr sz="2000" b="0" i="0" kern="1200" baseline="0">
                <a:solidFill>
                  <a:srgbClr val="032859"/>
                </a:solidFill>
                <a:latin typeface="Calibri Light"/>
                <a:ea typeface="+mn-ea"/>
                <a:cs typeface="Calibri Light"/>
              </a:defRPr>
            </a:lvl1pPr>
            <a:lvl2pPr marL="344488" indent="-169863" algn="l" defTabSz="457200" rtl="0" eaLnBrk="1" latinLnBrk="0" hangingPunct="1">
              <a:lnSpc>
                <a:spcPct val="110000"/>
              </a:lnSpc>
              <a:spcBef>
                <a:spcPts val="0"/>
              </a:spcBef>
              <a:spcAft>
                <a:spcPts val="900"/>
              </a:spcAft>
              <a:buSzPct val="80000"/>
              <a:buFont typeface="Wingdings" charset="2"/>
              <a:buChar char="§"/>
              <a:tabLst/>
              <a:defRPr sz="1800" b="0" i="0" kern="1200">
                <a:solidFill>
                  <a:srgbClr val="032859"/>
                </a:solidFill>
                <a:latin typeface="Calibri Light"/>
                <a:ea typeface="+mn-ea"/>
                <a:cs typeface="Calibri Light"/>
              </a:defRPr>
            </a:lvl2pPr>
            <a:lvl3pPr marL="569913" indent="0" algn="l" defTabSz="457200" rtl="0" eaLnBrk="1" latinLnBrk="0" hangingPunct="1">
              <a:lnSpc>
                <a:spcPct val="110000"/>
              </a:lnSpc>
              <a:spcBef>
                <a:spcPts val="0"/>
              </a:spcBef>
              <a:spcAft>
                <a:spcPts val="900"/>
              </a:spcAft>
              <a:buSzPct val="85000"/>
              <a:buFontTx/>
              <a:buNone/>
              <a:defRPr sz="1800" b="0" i="0" kern="1200">
                <a:solidFill>
                  <a:srgbClr val="032859"/>
                </a:solidFill>
                <a:latin typeface="Calibri Light"/>
                <a:ea typeface="+mn-ea"/>
                <a:cs typeface="Calibri Light"/>
              </a:defRPr>
            </a:lvl3pPr>
            <a:lvl4pPr marL="1031875" indent="-228600" algn="l" defTabSz="457200" rtl="0" eaLnBrk="1" latinLnBrk="0" hangingPunct="1">
              <a:lnSpc>
                <a:spcPct val="110000"/>
              </a:lnSpc>
              <a:spcBef>
                <a:spcPts val="0"/>
              </a:spcBef>
              <a:spcAft>
                <a:spcPts val="900"/>
              </a:spcAft>
              <a:buFont typeface="Arial"/>
              <a:buChar char="–"/>
              <a:tabLst/>
              <a:defRPr sz="1800" b="0" i="0" kern="1200">
                <a:solidFill>
                  <a:srgbClr val="032859"/>
                </a:solidFill>
                <a:latin typeface="Calibri Light"/>
                <a:ea typeface="+mn-ea"/>
                <a:cs typeface="Calibri Light"/>
              </a:defRPr>
            </a:lvl4pPr>
            <a:lvl5pPr marL="1370013" indent="0" algn="l" defTabSz="457200" rtl="0" eaLnBrk="1" latinLnBrk="0" hangingPunct="1">
              <a:lnSpc>
                <a:spcPct val="110000"/>
              </a:lnSpc>
              <a:spcBef>
                <a:spcPts val="0"/>
              </a:spcBef>
              <a:spcAft>
                <a:spcPts val="900"/>
              </a:spcAft>
              <a:buFontTx/>
              <a:buNone/>
              <a:defRPr sz="1800" b="0" i="0" kern="1200">
                <a:solidFill>
                  <a:srgbClr val="032859"/>
                </a:solidFill>
                <a:latin typeface="Calibri Light"/>
                <a:ea typeface="+mn-ea"/>
                <a:cs typeface="Calibri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spcAft>
                <a:spcPts val="0"/>
              </a:spcAft>
            </a:pPr>
            <a:r>
              <a:rPr lang="en-US" sz="1300" dirty="0"/>
              <a:t>p&lt;-</a:t>
            </a:r>
            <a:r>
              <a:rPr lang="en-US" sz="1300" dirty="0" err="1"/>
              <a:t>ggplot</a:t>
            </a:r>
            <a:r>
              <a:rPr lang="en-US" sz="1300" dirty="0"/>
              <a:t>(</a:t>
            </a:r>
            <a:r>
              <a:rPr lang="en-US" sz="1300" dirty="0" err="1"/>
              <a:t>covid_st_d</a:t>
            </a:r>
            <a:r>
              <a:rPr lang="en-US" sz="1300" dirty="0"/>
              <a:t>[</a:t>
            </a:r>
            <a:r>
              <a:rPr lang="en-US" sz="1300" dirty="0" err="1"/>
              <a:t>state_cln</a:t>
            </a:r>
            <a:r>
              <a:rPr lang="en-US" sz="1300" dirty="0"/>
              <a:t> %in% c("ca", "</a:t>
            </a:r>
            <a:r>
              <a:rPr lang="en-US" sz="1300" dirty="0" err="1"/>
              <a:t>ny</a:t>
            </a:r>
            <a:r>
              <a:rPr lang="en-US" sz="1300" dirty="0"/>
              <a:t>", "</a:t>
            </a:r>
            <a:r>
              <a:rPr lang="en-US" sz="1300" dirty="0" err="1"/>
              <a:t>il</a:t>
            </a:r>
            <a:r>
              <a:rPr lang="en-US" sz="1300" dirty="0"/>
              <a:t>", "</a:t>
            </a:r>
            <a:r>
              <a:rPr lang="en-US" sz="1300" dirty="0" err="1"/>
              <a:t>az</a:t>
            </a:r>
            <a:r>
              <a:rPr lang="en-US" sz="1300" dirty="0"/>
              <a:t>", "</a:t>
            </a:r>
            <a:r>
              <a:rPr lang="en-US" sz="1300" dirty="0" err="1"/>
              <a:t>fl</a:t>
            </a:r>
            <a:r>
              <a:rPr lang="en-US" sz="1300" dirty="0"/>
              <a:t>", "</a:t>
            </a:r>
            <a:r>
              <a:rPr lang="en-US" sz="1300" dirty="0" err="1"/>
              <a:t>tx</a:t>
            </a:r>
            <a:r>
              <a:rPr lang="en-US" sz="1300" dirty="0"/>
              <a:t>")], </a:t>
            </a:r>
            <a:r>
              <a:rPr lang="en-US" sz="1300" dirty="0" err="1"/>
              <a:t>aes</a:t>
            </a:r>
            <a:r>
              <a:rPr lang="en-US" sz="1300" dirty="0"/>
              <a:t>(x=</a:t>
            </a:r>
            <a:r>
              <a:rPr lang="en-US" sz="1300" dirty="0" err="1"/>
              <a:t>src</a:t>
            </a:r>
            <a:r>
              <a:rPr lang="en-US" sz="1300" dirty="0"/>
              <a:t>, y=infections_pp100,  color=</a:t>
            </a:r>
            <a:r>
              <a:rPr lang="en-US" sz="1300" dirty="0" err="1"/>
              <a:t>state_cln</a:t>
            </a:r>
            <a:r>
              <a:rPr lang="en-US" sz="1300" dirty="0"/>
              <a:t>)) + </a:t>
            </a:r>
            <a:r>
              <a:rPr lang="en-US" sz="1300" dirty="0" err="1"/>
              <a:t>geom_line</a:t>
            </a:r>
            <a:r>
              <a:rPr lang="en-US" sz="1300" dirty="0"/>
              <a:t>()</a:t>
            </a:r>
          </a:p>
          <a:p>
            <a:pPr>
              <a:lnSpc>
                <a:spcPct val="120000"/>
              </a:lnSpc>
              <a:spcAft>
                <a:spcPts val="0"/>
              </a:spcAft>
            </a:pPr>
            <a:r>
              <a:rPr lang="en-US" sz="1300" dirty="0"/>
              <a:t>p&lt;-</a:t>
            </a:r>
            <a:r>
              <a:rPr lang="en-US" sz="1300" dirty="0" err="1"/>
              <a:t>p+facet_wrap</a:t>
            </a:r>
            <a:r>
              <a:rPr lang="en-US" sz="1300" dirty="0"/>
              <a:t>(~</a:t>
            </a:r>
            <a:r>
              <a:rPr lang="en-US" sz="1300" dirty="0" err="1"/>
              <a:t>state_cln</a:t>
            </a:r>
            <a:r>
              <a:rPr lang="en-US" sz="1300" dirty="0"/>
              <a:t>, </a:t>
            </a:r>
            <a:r>
              <a:rPr lang="en-US" sz="1300" dirty="0" err="1"/>
              <a:t>ncol</a:t>
            </a:r>
            <a:r>
              <a:rPr lang="en-US" sz="1300" dirty="0"/>
              <a:t>=3, </a:t>
            </a:r>
            <a:r>
              <a:rPr lang="en-US" sz="1300" dirty="0" err="1"/>
              <a:t>nrow</a:t>
            </a:r>
            <a:r>
              <a:rPr lang="en-US" sz="1300" dirty="0"/>
              <a:t>=3, scales="free")</a:t>
            </a:r>
          </a:p>
          <a:p>
            <a:pPr>
              <a:lnSpc>
                <a:spcPct val="120000"/>
              </a:lnSpc>
              <a:spcAft>
                <a:spcPts val="0"/>
              </a:spcAft>
            </a:pPr>
            <a:r>
              <a:rPr lang="en-US" sz="1300" dirty="0"/>
              <a:t>p&lt;-</a:t>
            </a:r>
            <a:r>
              <a:rPr lang="en-US" sz="1300" dirty="0" err="1"/>
              <a:t>p+theme_classic</a:t>
            </a:r>
            <a:r>
              <a:rPr lang="en-US" sz="1300" dirty="0"/>
              <a:t>()+theme(</a:t>
            </a:r>
            <a:r>
              <a:rPr lang="en-US" sz="1300" dirty="0" err="1"/>
              <a:t>legend.position</a:t>
            </a:r>
            <a:r>
              <a:rPr lang="en-US" sz="1300" dirty="0"/>
              <a:t> = "none")</a:t>
            </a:r>
          </a:p>
          <a:p>
            <a:pPr>
              <a:lnSpc>
                <a:spcPct val="120000"/>
              </a:lnSpc>
              <a:spcAft>
                <a:spcPts val="0"/>
              </a:spcAft>
            </a:pPr>
            <a:r>
              <a:rPr lang="en-US" sz="1300" dirty="0"/>
              <a:t>p&lt;-</a:t>
            </a:r>
            <a:r>
              <a:rPr lang="en-US" sz="1300" dirty="0" err="1"/>
              <a:t>p+scale_color_manual</a:t>
            </a:r>
            <a:r>
              <a:rPr lang="en-US" sz="1300" dirty="0"/>
              <a:t>(values=c("red", "dark red", "grey", "blue", "black", "light blue", "black"))</a:t>
            </a:r>
          </a:p>
          <a:p>
            <a:pPr>
              <a:lnSpc>
                <a:spcPct val="120000"/>
              </a:lnSpc>
              <a:spcAft>
                <a:spcPts val="0"/>
              </a:spcAft>
            </a:pPr>
            <a:r>
              <a:rPr lang="en-US" sz="1300" dirty="0"/>
              <a:t>p2&lt;-</a:t>
            </a:r>
            <a:r>
              <a:rPr lang="en-US" sz="1300" dirty="0" err="1"/>
              <a:t>p+labs</a:t>
            </a:r>
            <a:r>
              <a:rPr lang="en-US" sz="1300" dirty="0"/>
              <a:t>(title="Infection Rate per 100,000", subtitle="United States by State Code", x="Date", y="Infections Per 100,000")</a:t>
            </a:r>
          </a:p>
          <a:p>
            <a:pPr>
              <a:lnSpc>
                <a:spcPct val="120000"/>
              </a:lnSpc>
              <a:spcAft>
                <a:spcPts val="0"/>
              </a:spcAft>
            </a:pPr>
            <a:r>
              <a:rPr lang="en-US" sz="1300" dirty="0"/>
              <a:t>#p2+</a:t>
            </a:r>
            <a:r>
              <a:rPr lang="en-US" sz="1400" dirty="0"/>
              <a:t> </a:t>
            </a:r>
            <a:r>
              <a:rPr lang="en-US" sz="1400" dirty="0" err="1"/>
              <a:t>scale_y_continuous</a:t>
            </a:r>
            <a:r>
              <a:rPr lang="en-US" sz="1400" dirty="0"/>
              <a:t>(trans=‘log’)  #Optional, but change your labels and titles.</a:t>
            </a:r>
            <a:endParaRPr lang="en-US" sz="1300" dirty="0"/>
          </a:p>
          <a:p>
            <a:pPr>
              <a:lnSpc>
                <a:spcPct val="120000"/>
              </a:lnSpc>
              <a:spcAft>
                <a:spcPts val="0"/>
              </a:spcAft>
            </a:pPr>
            <a:endParaRPr lang="en-US" sz="1300" dirty="0"/>
          </a:p>
          <a:p>
            <a:pPr>
              <a:lnSpc>
                <a:spcPct val="120000"/>
              </a:lnSpc>
              <a:spcAft>
                <a:spcPts val="0"/>
              </a:spcAft>
            </a:pPr>
            <a:endParaRPr lang="en-US" sz="1300" dirty="0"/>
          </a:p>
          <a:p>
            <a:pPr marL="342900" indent="-342900">
              <a:lnSpc>
                <a:spcPct val="120000"/>
              </a:lnSpc>
              <a:spcAft>
                <a:spcPts val="0"/>
              </a:spcAft>
              <a:buFont typeface="+mj-lt"/>
              <a:buAutoNum type="arabicPeriod"/>
            </a:pPr>
            <a:r>
              <a:rPr lang="en-US" sz="1200" dirty="0"/>
              <a:t>Data – Object identified as “</a:t>
            </a:r>
            <a:r>
              <a:rPr lang="en-US" sz="1200" dirty="0" err="1"/>
              <a:t>covid_st_d</a:t>
            </a:r>
            <a:r>
              <a:rPr lang="en-US" sz="1200" dirty="0"/>
              <a:t>”</a:t>
            </a:r>
          </a:p>
          <a:p>
            <a:pPr marL="342900" indent="-342900">
              <a:lnSpc>
                <a:spcPct val="120000"/>
              </a:lnSpc>
              <a:spcAft>
                <a:spcPts val="0"/>
              </a:spcAft>
              <a:buFont typeface="+mj-lt"/>
              <a:buAutoNum type="arabicPeriod"/>
            </a:pPr>
            <a:r>
              <a:rPr lang="en-US" sz="1200" dirty="0"/>
              <a:t>Aesthetic – X axis – identified as “</a:t>
            </a:r>
            <a:r>
              <a:rPr lang="en-US" sz="1200" dirty="0" err="1"/>
              <a:t>src</a:t>
            </a:r>
            <a:r>
              <a:rPr lang="en-US" sz="1200" dirty="0"/>
              <a:t>” and Y axis – identified as “infections_pp100”, color – Coloring of the values based on the “</a:t>
            </a:r>
            <a:r>
              <a:rPr lang="en-US" sz="1200" dirty="0" err="1"/>
              <a:t>state_cln</a:t>
            </a:r>
            <a:r>
              <a:rPr lang="en-US" sz="1200" dirty="0"/>
              <a:t> variable”</a:t>
            </a:r>
          </a:p>
          <a:p>
            <a:pPr marL="342900" indent="-342900">
              <a:lnSpc>
                <a:spcPct val="120000"/>
              </a:lnSpc>
              <a:spcAft>
                <a:spcPts val="0"/>
              </a:spcAft>
              <a:buFont typeface="+mj-lt"/>
              <a:buAutoNum type="arabicPeriod"/>
            </a:pPr>
            <a:r>
              <a:rPr lang="en-US" sz="1200" dirty="0" err="1"/>
              <a:t>Geom</a:t>
            </a:r>
            <a:r>
              <a:rPr lang="en-US" sz="1200" dirty="0"/>
              <a:t> – </a:t>
            </a:r>
            <a:r>
              <a:rPr lang="en-US" sz="1200" dirty="0" err="1"/>
              <a:t>geom_line</a:t>
            </a:r>
            <a:r>
              <a:rPr lang="en-US" sz="1200" dirty="0"/>
              <a:t>()</a:t>
            </a:r>
          </a:p>
          <a:p>
            <a:pPr marL="342900" indent="-342900">
              <a:lnSpc>
                <a:spcPct val="120000"/>
              </a:lnSpc>
              <a:spcAft>
                <a:spcPts val="0"/>
              </a:spcAft>
              <a:buFont typeface="+mj-lt"/>
              <a:buAutoNum type="arabicPeriod"/>
            </a:pPr>
            <a:r>
              <a:rPr lang="en-US" sz="1200" dirty="0" err="1"/>
              <a:t>Facet_wrap</a:t>
            </a:r>
            <a:r>
              <a:rPr lang="en-US" sz="1200" dirty="0"/>
              <a:t>() – Groups the data into specific categories</a:t>
            </a:r>
          </a:p>
          <a:p>
            <a:pPr marL="342900" indent="-342900">
              <a:lnSpc>
                <a:spcPct val="120000"/>
              </a:lnSpc>
              <a:spcAft>
                <a:spcPts val="0"/>
              </a:spcAft>
              <a:buFont typeface="+mj-lt"/>
              <a:buAutoNum type="arabicPeriod"/>
            </a:pPr>
            <a:r>
              <a:rPr lang="en-US" sz="1200" dirty="0"/>
              <a:t>Format – </a:t>
            </a:r>
            <a:r>
              <a:rPr lang="en-US" sz="1200" dirty="0" err="1"/>
              <a:t>theme_classic</a:t>
            </a:r>
            <a:r>
              <a:rPr lang="en-US" sz="1200" dirty="0"/>
              <a:t>()  Preset theme for the graph</a:t>
            </a:r>
          </a:p>
          <a:p>
            <a:pPr marL="342900" indent="-342900">
              <a:lnSpc>
                <a:spcPct val="120000"/>
              </a:lnSpc>
              <a:spcAft>
                <a:spcPts val="0"/>
              </a:spcAft>
              <a:buFont typeface="+mj-lt"/>
              <a:buAutoNum type="arabicPeriod"/>
            </a:pPr>
            <a:r>
              <a:rPr lang="en-US" sz="1200" dirty="0"/>
              <a:t>Scale Color Manual – Manually set the colors</a:t>
            </a:r>
          </a:p>
          <a:p>
            <a:pPr marL="342900" indent="-342900">
              <a:lnSpc>
                <a:spcPct val="120000"/>
              </a:lnSpc>
              <a:spcAft>
                <a:spcPts val="0"/>
              </a:spcAft>
              <a:buFont typeface="+mj-lt"/>
              <a:buAutoNum type="arabicPeriod"/>
            </a:pPr>
            <a:r>
              <a:rPr lang="en-US" sz="1200" dirty="0"/>
              <a:t>Titles and Labels – labs(title="Infection Rate per 100,000", subtitle="United States by State Code", x=“Date", y=“Infections per 100,000”)</a:t>
            </a:r>
          </a:p>
          <a:p>
            <a:pPr marL="342900" indent="-342900">
              <a:lnSpc>
                <a:spcPct val="120000"/>
              </a:lnSpc>
              <a:spcAft>
                <a:spcPts val="0"/>
              </a:spcAft>
              <a:buFont typeface="+mj-lt"/>
              <a:buAutoNum type="arabicPeriod"/>
            </a:pPr>
            <a:r>
              <a:rPr lang="en-US" sz="1200" dirty="0" err="1"/>
              <a:t>scale_y_continuous</a:t>
            </a:r>
            <a:r>
              <a:rPr lang="en-US" sz="1200" dirty="0"/>
              <a:t>(trans=‘log’) – Transform the Y axis to a natural log.  OPTIONAL.   Changes the entire meaning of your output.</a:t>
            </a:r>
          </a:p>
          <a:p>
            <a:pPr>
              <a:lnSpc>
                <a:spcPct val="120000"/>
              </a:lnSpc>
              <a:spcAft>
                <a:spcPts val="0"/>
              </a:spcAft>
            </a:pPr>
            <a:endParaRPr lang="en-US" sz="1200" dirty="0"/>
          </a:p>
          <a:p>
            <a:pPr marL="342900" indent="-342900">
              <a:lnSpc>
                <a:spcPct val="120000"/>
              </a:lnSpc>
              <a:spcAft>
                <a:spcPts val="0"/>
              </a:spcAft>
              <a:buFont typeface="+mj-lt"/>
              <a:buAutoNum type="arabicPeriod"/>
            </a:pPr>
            <a:endParaRPr lang="en-US" sz="1200" dirty="0"/>
          </a:p>
          <a:p>
            <a:pPr>
              <a:lnSpc>
                <a:spcPct val="120000"/>
              </a:lnSpc>
              <a:spcAft>
                <a:spcPts val="0"/>
              </a:spcAft>
            </a:pPr>
            <a:endParaRPr lang="en-US" sz="1200" dirty="0"/>
          </a:p>
          <a:p>
            <a:pPr>
              <a:lnSpc>
                <a:spcPct val="120000"/>
              </a:lnSpc>
              <a:spcAft>
                <a:spcPts val="0"/>
              </a:spcAft>
            </a:pPr>
            <a:endParaRPr lang="en-US" sz="1200" dirty="0"/>
          </a:p>
          <a:p>
            <a:endParaRPr lang="en-US" sz="2600" dirty="0"/>
          </a:p>
          <a:p>
            <a:endParaRPr lang="en-US" sz="2600" dirty="0"/>
          </a:p>
        </p:txBody>
      </p:sp>
    </p:spTree>
    <p:extLst>
      <p:ext uri="{BB962C8B-B14F-4D97-AF65-F5344CB8AC3E}">
        <p14:creationId xmlns:p14="http://schemas.microsoft.com/office/powerpoint/2010/main" val="33750010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r>
              <a:rPr lang="en-US" sz="1400" dirty="0">
                <a:solidFill>
                  <a:srgbClr val="032859"/>
                </a:solidFill>
                <a:latin typeface="Calibri Light"/>
                <a:cs typeface="Calibri Light"/>
              </a:rPr>
              <a:t>head(</a:t>
            </a:r>
            <a:r>
              <a:rPr lang="en-US" sz="1400" dirty="0" err="1">
                <a:solidFill>
                  <a:srgbClr val="032859"/>
                </a:solidFill>
                <a:latin typeface="Calibri Light"/>
                <a:cs typeface="Calibri Light"/>
              </a:rPr>
              <a:t>covid_st_d</a:t>
            </a:r>
            <a:r>
              <a:rPr lang="en-US" sz="1400" dirty="0">
                <a:solidFill>
                  <a:srgbClr val="032859"/>
                </a:solidFill>
                <a:latin typeface="Calibri Light"/>
                <a:cs typeface="Calibri Light"/>
              </a:rPr>
              <a:t>[, .(</a:t>
            </a:r>
            <a:r>
              <a:rPr lang="en-US" sz="1400" dirty="0" err="1">
                <a:solidFill>
                  <a:srgbClr val="032859"/>
                </a:solidFill>
                <a:latin typeface="Calibri Light"/>
                <a:cs typeface="Calibri Light"/>
              </a:rPr>
              <a:t>src</a:t>
            </a:r>
            <a:r>
              <a:rPr lang="en-US" sz="1400" dirty="0">
                <a:solidFill>
                  <a:srgbClr val="032859"/>
                </a:solidFill>
                <a:latin typeface="Calibri Light"/>
                <a:cs typeface="Calibri Light"/>
              </a:rPr>
              <a:t>, </a:t>
            </a:r>
            <a:r>
              <a:rPr lang="en-US" sz="1400" dirty="0" err="1">
                <a:solidFill>
                  <a:srgbClr val="032859"/>
                </a:solidFill>
                <a:latin typeface="Calibri Light"/>
                <a:cs typeface="Calibri Light"/>
              </a:rPr>
              <a:t>state_cln</a:t>
            </a:r>
            <a:r>
              <a:rPr lang="en-US" sz="1400" dirty="0">
                <a:solidFill>
                  <a:srgbClr val="032859"/>
                </a:solidFill>
                <a:latin typeface="Calibri Light"/>
                <a:cs typeface="Calibri Light"/>
              </a:rPr>
              <a:t>, infections_pp100)])</a:t>
            </a: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err="1"/>
              <a:t>ggplot</a:t>
            </a:r>
            <a:r>
              <a:rPr lang="en-US" dirty="0"/>
              <a:t>() basics</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9" name="Content Placeholder 2">
            <a:extLst>
              <a:ext uri="{FF2B5EF4-FFF2-40B4-BE49-F238E27FC236}">
                <a16:creationId xmlns:a16="http://schemas.microsoft.com/office/drawing/2014/main" id="{F51672D1-A030-4CF8-A689-7ECD8FEA297E}"/>
              </a:ext>
            </a:extLst>
          </p:cNvPr>
          <p:cNvSpPr txBox="1">
            <a:spLocks/>
          </p:cNvSpPr>
          <p:nvPr/>
        </p:nvSpPr>
        <p:spPr>
          <a:xfrm>
            <a:off x="361912" y="1954530"/>
            <a:ext cx="6875309" cy="3657600"/>
          </a:xfrm>
          <a:prstGeom prst="rect">
            <a:avLst/>
          </a:prstGeom>
        </p:spPr>
        <p:txBody>
          <a:bodyPr numCol="1" spcCol="457200">
            <a:normAutofit/>
          </a:bodyPr>
          <a:lstStyle>
            <a:lvl1pPr marL="0" indent="0" algn="l" defTabSz="457200" rtl="0" eaLnBrk="1" latinLnBrk="0" hangingPunct="1">
              <a:lnSpc>
                <a:spcPct val="110000"/>
              </a:lnSpc>
              <a:spcBef>
                <a:spcPts val="0"/>
              </a:spcBef>
              <a:spcAft>
                <a:spcPts val="1000"/>
              </a:spcAft>
              <a:buFontTx/>
              <a:buNone/>
              <a:defRPr sz="2000" b="0" i="0" kern="1200" baseline="0">
                <a:solidFill>
                  <a:srgbClr val="032859"/>
                </a:solidFill>
                <a:latin typeface="Calibri Light"/>
                <a:ea typeface="+mn-ea"/>
                <a:cs typeface="Calibri Light"/>
              </a:defRPr>
            </a:lvl1pPr>
            <a:lvl2pPr marL="344488" indent="-169863" algn="l" defTabSz="457200" rtl="0" eaLnBrk="1" latinLnBrk="0" hangingPunct="1">
              <a:lnSpc>
                <a:spcPct val="110000"/>
              </a:lnSpc>
              <a:spcBef>
                <a:spcPts val="0"/>
              </a:spcBef>
              <a:spcAft>
                <a:spcPts val="900"/>
              </a:spcAft>
              <a:buSzPct val="80000"/>
              <a:buFont typeface="Wingdings" charset="2"/>
              <a:buChar char="§"/>
              <a:tabLst/>
              <a:defRPr sz="1800" b="0" i="0" kern="1200">
                <a:solidFill>
                  <a:srgbClr val="032859"/>
                </a:solidFill>
                <a:latin typeface="Calibri Light"/>
                <a:ea typeface="+mn-ea"/>
                <a:cs typeface="Calibri Light"/>
              </a:defRPr>
            </a:lvl2pPr>
            <a:lvl3pPr marL="569913" indent="0" algn="l" defTabSz="457200" rtl="0" eaLnBrk="1" latinLnBrk="0" hangingPunct="1">
              <a:lnSpc>
                <a:spcPct val="110000"/>
              </a:lnSpc>
              <a:spcBef>
                <a:spcPts val="0"/>
              </a:spcBef>
              <a:spcAft>
                <a:spcPts val="900"/>
              </a:spcAft>
              <a:buSzPct val="85000"/>
              <a:buFontTx/>
              <a:buNone/>
              <a:defRPr sz="1800" b="0" i="0" kern="1200">
                <a:solidFill>
                  <a:srgbClr val="032859"/>
                </a:solidFill>
                <a:latin typeface="Calibri Light"/>
                <a:ea typeface="+mn-ea"/>
                <a:cs typeface="Calibri Light"/>
              </a:defRPr>
            </a:lvl3pPr>
            <a:lvl4pPr marL="1031875" indent="-228600" algn="l" defTabSz="457200" rtl="0" eaLnBrk="1" latinLnBrk="0" hangingPunct="1">
              <a:lnSpc>
                <a:spcPct val="110000"/>
              </a:lnSpc>
              <a:spcBef>
                <a:spcPts val="0"/>
              </a:spcBef>
              <a:spcAft>
                <a:spcPts val="900"/>
              </a:spcAft>
              <a:buFont typeface="Arial"/>
              <a:buChar char="–"/>
              <a:tabLst/>
              <a:defRPr sz="1800" b="0" i="0" kern="1200">
                <a:solidFill>
                  <a:srgbClr val="032859"/>
                </a:solidFill>
                <a:latin typeface="Calibri Light"/>
                <a:ea typeface="+mn-ea"/>
                <a:cs typeface="Calibri Light"/>
              </a:defRPr>
            </a:lvl4pPr>
            <a:lvl5pPr marL="1370013" indent="0" algn="l" defTabSz="457200" rtl="0" eaLnBrk="1" latinLnBrk="0" hangingPunct="1">
              <a:lnSpc>
                <a:spcPct val="110000"/>
              </a:lnSpc>
              <a:spcBef>
                <a:spcPts val="0"/>
              </a:spcBef>
              <a:spcAft>
                <a:spcPts val="900"/>
              </a:spcAft>
              <a:buFontTx/>
              <a:buNone/>
              <a:defRPr sz="1800" b="0" i="0" kern="1200">
                <a:solidFill>
                  <a:srgbClr val="032859"/>
                </a:solidFill>
                <a:latin typeface="Calibri Light"/>
                <a:ea typeface="+mn-ea"/>
                <a:cs typeface="Calibri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4625" lvl="1" indent="0">
              <a:buNone/>
            </a:pPr>
            <a:endParaRPr lang="en-US" dirty="0"/>
          </a:p>
          <a:p>
            <a:pPr marL="728663" lvl="1" indent="-385763">
              <a:buFont typeface="+mj-lt"/>
              <a:buAutoNum type="arabicPeriod"/>
            </a:pPr>
            <a:endParaRPr lang="en-US" dirty="0"/>
          </a:p>
          <a:p>
            <a:pPr marL="728663" lvl="1" indent="-385763">
              <a:buFont typeface="+mj-lt"/>
              <a:buAutoNum type="arabicPeriod"/>
            </a:pPr>
            <a:endParaRPr lang="en-US" dirty="0"/>
          </a:p>
          <a:p>
            <a:pPr marL="342900" lvl="1" indent="0">
              <a:buNone/>
            </a:pPr>
            <a:endParaRPr lang="en-US" dirty="0"/>
          </a:p>
        </p:txBody>
      </p:sp>
      <p:pic>
        <p:nvPicPr>
          <p:cNvPr id="6" name="Picture 5">
            <a:extLst>
              <a:ext uri="{FF2B5EF4-FFF2-40B4-BE49-F238E27FC236}">
                <a16:creationId xmlns:a16="http://schemas.microsoft.com/office/drawing/2014/main" id="{8DBCC665-2399-4FDF-9D5E-389FC9EDBB92}"/>
              </a:ext>
            </a:extLst>
          </p:cNvPr>
          <p:cNvPicPr>
            <a:picLocks noChangeAspect="1"/>
          </p:cNvPicPr>
          <p:nvPr/>
        </p:nvPicPr>
        <p:blipFill>
          <a:blip r:embed="rId3"/>
          <a:stretch>
            <a:fillRect/>
          </a:stretch>
        </p:blipFill>
        <p:spPr>
          <a:xfrm>
            <a:off x="678249" y="1646500"/>
            <a:ext cx="2311575" cy="1456133"/>
          </a:xfrm>
          <a:prstGeom prst="rect">
            <a:avLst/>
          </a:prstGeom>
        </p:spPr>
      </p:pic>
    </p:spTree>
    <p:extLst>
      <p:ext uri="{BB962C8B-B14F-4D97-AF65-F5344CB8AC3E}">
        <p14:creationId xmlns:p14="http://schemas.microsoft.com/office/powerpoint/2010/main" val="3466665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Data Graphics</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6" name="Content Placeholder 2">
            <a:extLst>
              <a:ext uri="{FF2B5EF4-FFF2-40B4-BE49-F238E27FC236}">
                <a16:creationId xmlns:a16="http://schemas.microsoft.com/office/drawing/2014/main" id="{48E26F3F-06DA-48EA-8881-8D04E6F72F4C}"/>
              </a:ext>
            </a:extLst>
          </p:cNvPr>
          <p:cNvSpPr txBox="1">
            <a:spLocks/>
          </p:cNvSpPr>
          <p:nvPr/>
        </p:nvSpPr>
        <p:spPr>
          <a:xfrm>
            <a:off x="348452" y="1954530"/>
            <a:ext cx="4245851" cy="3657600"/>
          </a:xfrm>
          <a:prstGeom prst="rect">
            <a:avLst/>
          </a:prstGeom>
        </p:spPr>
        <p:txBody>
          <a:bodyPr>
            <a:normAutofit/>
          </a:bodyPr>
          <a:lstStyle>
            <a:lvl1pPr marL="221888" indent="-221888" algn="l" defTabSz="887553" rtl="0" eaLnBrk="1" latinLnBrk="0" hangingPunct="1">
              <a:lnSpc>
                <a:spcPct val="90000"/>
              </a:lnSpc>
              <a:spcBef>
                <a:spcPts val="971"/>
              </a:spcBef>
              <a:buFont typeface="Arial" panose="020B0604020202020204" pitchFamily="34" charset="0"/>
              <a:buChar char="•"/>
              <a:defRPr sz="2718"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vl2pPr marL="665665" indent="-221888" algn="l" defTabSz="887553" rtl="0" eaLnBrk="1" latinLnBrk="0" hangingPunct="1">
              <a:lnSpc>
                <a:spcPct val="90000"/>
              </a:lnSpc>
              <a:spcBef>
                <a:spcPts val="485"/>
              </a:spcBef>
              <a:buFont typeface="Arial" panose="020B0604020202020204" pitchFamily="34" charset="0"/>
              <a:buChar char="•"/>
              <a:defRPr sz="233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2pPr>
            <a:lvl3pPr marL="1109442" indent="-221888" algn="l" defTabSz="887553" rtl="0" eaLnBrk="1" latinLnBrk="0" hangingPunct="1">
              <a:lnSpc>
                <a:spcPct val="90000"/>
              </a:lnSpc>
              <a:spcBef>
                <a:spcPts val="485"/>
              </a:spcBef>
              <a:buFont typeface="Arial" panose="020B0604020202020204" pitchFamily="34" charset="0"/>
              <a:buChar char="•"/>
              <a:defRPr sz="1941"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3pPr>
            <a:lvl4pPr marL="1553218"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4pPr>
            <a:lvl5pPr marL="1996995"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5pPr>
            <a:lvl6pPr marL="244077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6pPr>
            <a:lvl7pPr marL="2884548"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7pPr>
            <a:lvl8pPr marL="3328325"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8pPr>
            <a:lvl9pPr marL="377210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9pPr>
          </a:lstStyle>
          <a:p>
            <a:r>
              <a:rPr lang="en-US" sz="2400" u="sng" dirty="0"/>
              <a:t>Why Data Graphics?</a:t>
            </a:r>
          </a:p>
          <a:p>
            <a:pPr lvl="1"/>
            <a:r>
              <a:rPr lang="en-US" sz="2000" dirty="0"/>
              <a:t>Numbers are hard, pictures are easy.</a:t>
            </a:r>
          </a:p>
          <a:p>
            <a:pPr lvl="1"/>
            <a:r>
              <a:rPr lang="en-US" sz="2000" dirty="0"/>
              <a:t>What is the meaning behind all of these numbers?</a:t>
            </a:r>
          </a:p>
          <a:p>
            <a:pPr marL="728663" lvl="1" indent="-385763">
              <a:buFont typeface="+mj-lt"/>
              <a:buAutoNum type="arabicPeriod"/>
            </a:pPr>
            <a:endParaRPr lang="en-US" dirty="0"/>
          </a:p>
          <a:p>
            <a:pPr marL="728663" lvl="1" indent="-385763">
              <a:buFont typeface="+mj-lt"/>
              <a:buAutoNum type="arabicPeriod"/>
            </a:pPr>
            <a:endParaRPr lang="en-US" dirty="0"/>
          </a:p>
          <a:p>
            <a:pPr marL="728663" lvl="1" indent="-385763">
              <a:buFont typeface="+mj-lt"/>
              <a:buAutoNum type="arabicPeriod"/>
            </a:pPr>
            <a:endParaRPr lang="en-US" dirty="0"/>
          </a:p>
          <a:p>
            <a:pPr marL="728663" lvl="1" indent="-385763">
              <a:buFont typeface="+mj-lt"/>
              <a:buAutoNum type="arabicPeriod"/>
            </a:pPr>
            <a:endParaRPr lang="en-US" dirty="0"/>
          </a:p>
          <a:p>
            <a:pPr marL="728663" lvl="1" indent="-385763">
              <a:buFont typeface="+mj-lt"/>
              <a:buAutoNum type="arabicPeriod"/>
            </a:pPr>
            <a:endParaRPr lang="en-US" dirty="0"/>
          </a:p>
          <a:p>
            <a:pPr marL="342900" lvl="1" indent="0">
              <a:buFont typeface="Arial" panose="020B0604020202020204" pitchFamily="34" charset="0"/>
              <a:buNone/>
            </a:pPr>
            <a:endParaRPr lang="en-US" dirty="0"/>
          </a:p>
        </p:txBody>
      </p:sp>
      <p:pic>
        <p:nvPicPr>
          <p:cNvPr id="8" name="Picture 7" descr="A picture containing sky, outdoor, water, line&#10;&#10;Description generated with very high confidence">
            <a:extLst>
              <a:ext uri="{FF2B5EF4-FFF2-40B4-BE49-F238E27FC236}">
                <a16:creationId xmlns:a16="http://schemas.microsoft.com/office/drawing/2014/main" id="{1507CE63-0E8B-4CCA-B97F-111C8A8971BD}"/>
              </a:ext>
            </a:extLst>
          </p:cNvPr>
          <p:cNvPicPr>
            <a:picLocks noChangeAspect="1"/>
          </p:cNvPicPr>
          <p:nvPr/>
        </p:nvPicPr>
        <p:blipFill>
          <a:blip r:embed="rId3"/>
          <a:stretch>
            <a:fillRect/>
          </a:stretch>
        </p:blipFill>
        <p:spPr>
          <a:xfrm>
            <a:off x="4750419" y="2694968"/>
            <a:ext cx="4023368" cy="2926086"/>
          </a:xfrm>
          <a:prstGeom prst="rect">
            <a:avLst/>
          </a:prstGeom>
        </p:spPr>
      </p:pic>
      <p:sp>
        <p:nvSpPr>
          <p:cNvPr id="9" name="TextBox 8">
            <a:extLst>
              <a:ext uri="{FF2B5EF4-FFF2-40B4-BE49-F238E27FC236}">
                <a16:creationId xmlns:a16="http://schemas.microsoft.com/office/drawing/2014/main" id="{3141572A-827F-40F9-9F74-D7A69B9AC249}"/>
              </a:ext>
            </a:extLst>
          </p:cNvPr>
          <p:cNvSpPr txBox="1"/>
          <p:nvPr/>
        </p:nvSpPr>
        <p:spPr>
          <a:xfrm>
            <a:off x="4750420" y="2494245"/>
            <a:ext cx="4532717" cy="369332"/>
          </a:xfrm>
          <a:prstGeom prst="rect">
            <a:avLst/>
          </a:prstGeom>
          <a:noFill/>
        </p:spPr>
        <p:txBody>
          <a:bodyPr wrap="square" rtlCol="0">
            <a:spAutoFit/>
          </a:bodyPr>
          <a:lstStyle/>
          <a:p>
            <a:r>
              <a:rPr lang="en-US" dirty="0">
                <a:latin typeface="Calibri Light" panose="020F0302020204030204" pitchFamily="34" charset="0"/>
                <a:cs typeface="Calibri Light" panose="020F0302020204030204" pitchFamily="34" charset="0"/>
              </a:rPr>
              <a:t>Distribution of Employees’ Heights at Ankura</a:t>
            </a:r>
          </a:p>
        </p:txBody>
      </p:sp>
    </p:spTree>
    <p:extLst>
      <p:ext uri="{BB962C8B-B14F-4D97-AF65-F5344CB8AC3E}">
        <p14:creationId xmlns:p14="http://schemas.microsoft.com/office/powerpoint/2010/main" val="31011941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err="1"/>
              <a:t>ggplot</a:t>
            </a:r>
            <a:r>
              <a:rPr lang="en-US" dirty="0"/>
              <a:t>() basics</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8" name="Content Placeholder 2">
            <a:extLst>
              <a:ext uri="{FF2B5EF4-FFF2-40B4-BE49-F238E27FC236}">
                <a16:creationId xmlns:a16="http://schemas.microsoft.com/office/drawing/2014/main" id="{04F74414-6B38-4BD5-B652-CEDDDFFA8305}"/>
              </a:ext>
            </a:extLst>
          </p:cNvPr>
          <p:cNvSpPr txBox="1">
            <a:spLocks/>
          </p:cNvSpPr>
          <p:nvPr/>
        </p:nvSpPr>
        <p:spPr>
          <a:xfrm>
            <a:off x="361913" y="942746"/>
            <a:ext cx="3937526" cy="4669384"/>
          </a:xfrm>
          <a:prstGeom prst="rect">
            <a:avLst/>
          </a:prstGeom>
        </p:spPr>
        <p:txBody>
          <a:bodyPr numCol="1" spcCol="457200">
            <a:normAutofit/>
          </a:bodyPr>
          <a:lstStyle>
            <a:lvl1pPr marL="0" indent="0" algn="l" defTabSz="457200" rtl="0" eaLnBrk="1" latinLnBrk="0" hangingPunct="1">
              <a:lnSpc>
                <a:spcPct val="110000"/>
              </a:lnSpc>
              <a:spcBef>
                <a:spcPts val="0"/>
              </a:spcBef>
              <a:spcAft>
                <a:spcPts val="1000"/>
              </a:spcAft>
              <a:buFontTx/>
              <a:buNone/>
              <a:defRPr sz="2000" b="0" i="0" kern="1200" baseline="0">
                <a:solidFill>
                  <a:srgbClr val="032859"/>
                </a:solidFill>
                <a:latin typeface="Calibri Light"/>
                <a:ea typeface="+mn-ea"/>
                <a:cs typeface="Calibri Light"/>
              </a:defRPr>
            </a:lvl1pPr>
            <a:lvl2pPr marL="344488" indent="-169863" algn="l" defTabSz="457200" rtl="0" eaLnBrk="1" latinLnBrk="0" hangingPunct="1">
              <a:lnSpc>
                <a:spcPct val="110000"/>
              </a:lnSpc>
              <a:spcBef>
                <a:spcPts val="0"/>
              </a:spcBef>
              <a:spcAft>
                <a:spcPts val="900"/>
              </a:spcAft>
              <a:buSzPct val="80000"/>
              <a:buFont typeface="Wingdings" charset="2"/>
              <a:buChar char="§"/>
              <a:tabLst/>
              <a:defRPr sz="1800" b="0" i="0" kern="1200">
                <a:solidFill>
                  <a:srgbClr val="032859"/>
                </a:solidFill>
                <a:latin typeface="Calibri Light"/>
                <a:ea typeface="+mn-ea"/>
                <a:cs typeface="Calibri Light"/>
              </a:defRPr>
            </a:lvl2pPr>
            <a:lvl3pPr marL="569913" indent="0" algn="l" defTabSz="457200" rtl="0" eaLnBrk="1" latinLnBrk="0" hangingPunct="1">
              <a:lnSpc>
                <a:spcPct val="110000"/>
              </a:lnSpc>
              <a:spcBef>
                <a:spcPts val="0"/>
              </a:spcBef>
              <a:spcAft>
                <a:spcPts val="900"/>
              </a:spcAft>
              <a:buSzPct val="85000"/>
              <a:buFontTx/>
              <a:buNone/>
              <a:defRPr sz="1800" b="0" i="0" kern="1200">
                <a:solidFill>
                  <a:srgbClr val="032859"/>
                </a:solidFill>
                <a:latin typeface="Calibri Light"/>
                <a:ea typeface="+mn-ea"/>
                <a:cs typeface="Calibri Light"/>
              </a:defRPr>
            </a:lvl3pPr>
            <a:lvl4pPr marL="1031875" indent="-228600" algn="l" defTabSz="457200" rtl="0" eaLnBrk="1" latinLnBrk="0" hangingPunct="1">
              <a:lnSpc>
                <a:spcPct val="110000"/>
              </a:lnSpc>
              <a:spcBef>
                <a:spcPts val="0"/>
              </a:spcBef>
              <a:spcAft>
                <a:spcPts val="900"/>
              </a:spcAft>
              <a:buFont typeface="Arial"/>
              <a:buChar char="–"/>
              <a:tabLst/>
              <a:defRPr sz="1800" b="0" i="0" kern="1200">
                <a:solidFill>
                  <a:srgbClr val="032859"/>
                </a:solidFill>
                <a:latin typeface="Calibri Light"/>
                <a:ea typeface="+mn-ea"/>
                <a:cs typeface="Calibri Light"/>
              </a:defRPr>
            </a:lvl4pPr>
            <a:lvl5pPr marL="1370013" indent="0" algn="l" defTabSz="457200" rtl="0" eaLnBrk="1" latinLnBrk="0" hangingPunct="1">
              <a:lnSpc>
                <a:spcPct val="110000"/>
              </a:lnSpc>
              <a:spcBef>
                <a:spcPts val="0"/>
              </a:spcBef>
              <a:spcAft>
                <a:spcPts val="900"/>
              </a:spcAft>
              <a:buFontTx/>
              <a:buNone/>
              <a:defRPr sz="1800" b="0" i="0" kern="1200">
                <a:solidFill>
                  <a:srgbClr val="032859"/>
                </a:solidFill>
                <a:latin typeface="Calibri Light"/>
                <a:ea typeface="+mn-ea"/>
                <a:cs typeface="Calibri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spcAft>
                <a:spcPts val="0"/>
              </a:spcAft>
            </a:pPr>
            <a:r>
              <a:rPr lang="en-US" sz="1300" dirty="0"/>
              <a:t>p&lt;-</a:t>
            </a:r>
            <a:r>
              <a:rPr lang="en-US" sz="1300" dirty="0" err="1"/>
              <a:t>ggplot</a:t>
            </a:r>
            <a:r>
              <a:rPr lang="en-US" sz="1300" dirty="0"/>
              <a:t>(</a:t>
            </a:r>
            <a:r>
              <a:rPr lang="en-US" sz="1300" dirty="0" err="1"/>
              <a:t>covid_st_d</a:t>
            </a:r>
            <a:r>
              <a:rPr lang="en-US" sz="1300" dirty="0"/>
              <a:t>[</a:t>
            </a:r>
            <a:r>
              <a:rPr lang="en-US" sz="1300" dirty="0" err="1"/>
              <a:t>state_cln</a:t>
            </a:r>
            <a:r>
              <a:rPr lang="en-US" sz="1300" dirty="0"/>
              <a:t> %in% c("ca", "</a:t>
            </a:r>
            <a:r>
              <a:rPr lang="en-US" sz="1300" dirty="0" err="1"/>
              <a:t>ny</a:t>
            </a:r>
            <a:r>
              <a:rPr lang="en-US" sz="1300" dirty="0"/>
              <a:t>", "</a:t>
            </a:r>
            <a:r>
              <a:rPr lang="en-US" sz="1300" dirty="0" err="1"/>
              <a:t>il</a:t>
            </a:r>
            <a:r>
              <a:rPr lang="en-US" sz="1300" dirty="0"/>
              <a:t>", "</a:t>
            </a:r>
            <a:r>
              <a:rPr lang="en-US" sz="1300" dirty="0" err="1"/>
              <a:t>az</a:t>
            </a:r>
            <a:r>
              <a:rPr lang="en-US" sz="1300" dirty="0"/>
              <a:t>", "</a:t>
            </a:r>
            <a:r>
              <a:rPr lang="en-US" sz="1300" dirty="0" err="1"/>
              <a:t>fl</a:t>
            </a:r>
            <a:r>
              <a:rPr lang="en-US" sz="1300" dirty="0"/>
              <a:t>", "</a:t>
            </a:r>
            <a:r>
              <a:rPr lang="en-US" sz="1300" dirty="0" err="1"/>
              <a:t>tx</a:t>
            </a:r>
            <a:r>
              <a:rPr lang="en-US" sz="1300" dirty="0"/>
              <a:t>")], </a:t>
            </a:r>
            <a:r>
              <a:rPr lang="en-US" sz="1300" dirty="0" err="1"/>
              <a:t>aes</a:t>
            </a:r>
            <a:r>
              <a:rPr lang="en-US" sz="1300" dirty="0"/>
              <a:t>(x=</a:t>
            </a:r>
            <a:r>
              <a:rPr lang="en-US" sz="1300" dirty="0" err="1"/>
              <a:t>src</a:t>
            </a:r>
            <a:r>
              <a:rPr lang="en-US" sz="1300" dirty="0"/>
              <a:t>, y=infections_pp100,  color=</a:t>
            </a:r>
            <a:r>
              <a:rPr lang="en-US" sz="1300" dirty="0" err="1"/>
              <a:t>state_cln</a:t>
            </a:r>
            <a:r>
              <a:rPr lang="en-US" sz="1300" dirty="0"/>
              <a:t>)) + </a:t>
            </a:r>
            <a:r>
              <a:rPr lang="en-US" sz="1300" dirty="0" err="1"/>
              <a:t>geom_line</a:t>
            </a:r>
            <a:r>
              <a:rPr lang="en-US" sz="1300" dirty="0"/>
              <a:t>()</a:t>
            </a:r>
          </a:p>
          <a:p>
            <a:pPr>
              <a:lnSpc>
                <a:spcPct val="120000"/>
              </a:lnSpc>
              <a:spcAft>
                <a:spcPts val="0"/>
              </a:spcAft>
            </a:pPr>
            <a:r>
              <a:rPr lang="en-US" sz="1300" dirty="0"/>
              <a:t>p</a:t>
            </a:r>
          </a:p>
          <a:p>
            <a:pPr>
              <a:lnSpc>
                <a:spcPct val="120000"/>
              </a:lnSpc>
              <a:spcAft>
                <a:spcPts val="0"/>
              </a:spcAft>
            </a:pPr>
            <a:endParaRPr lang="en-US" sz="1300" dirty="0"/>
          </a:p>
          <a:p>
            <a:pPr>
              <a:lnSpc>
                <a:spcPct val="120000"/>
              </a:lnSpc>
              <a:spcAft>
                <a:spcPts val="0"/>
              </a:spcAft>
            </a:pPr>
            <a:endParaRPr lang="en-US" sz="1300" dirty="0"/>
          </a:p>
          <a:p>
            <a:pPr>
              <a:lnSpc>
                <a:spcPct val="120000"/>
              </a:lnSpc>
              <a:spcAft>
                <a:spcPts val="0"/>
              </a:spcAft>
            </a:pPr>
            <a:endParaRPr lang="en-US" sz="1300" dirty="0"/>
          </a:p>
          <a:p>
            <a:pPr>
              <a:lnSpc>
                <a:spcPct val="120000"/>
              </a:lnSpc>
              <a:spcAft>
                <a:spcPts val="0"/>
              </a:spcAft>
            </a:pPr>
            <a:endParaRPr lang="en-US" sz="1300" dirty="0"/>
          </a:p>
          <a:p>
            <a:pPr>
              <a:lnSpc>
                <a:spcPct val="120000"/>
              </a:lnSpc>
              <a:spcAft>
                <a:spcPts val="0"/>
              </a:spcAft>
            </a:pPr>
            <a:endParaRPr lang="en-US" sz="1300" dirty="0"/>
          </a:p>
          <a:p>
            <a:pPr>
              <a:lnSpc>
                <a:spcPct val="120000"/>
              </a:lnSpc>
              <a:spcAft>
                <a:spcPts val="0"/>
              </a:spcAft>
            </a:pPr>
            <a:endParaRPr lang="en-US" sz="1300" dirty="0"/>
          </a:p>
          <a:p>
            <a:pPr>
              <a:lnSpc>
                <a:spcPct val="120000"/>
              </a:lnSpc>
              <a:spcAft>
                <a:spcPts val="0"/>
              </a:spcAft>
            </a:pPr>
            <a:endParaRPr lang="en-US" sz="1300" dirty="0"/>
          </a:p>
          <a:p>
            <a:pPr>
              <a:lnSpc>
                <a:spcPct val="120000"/>
              </a:lnSpc>
              <a:spcAft>
                <a:spcPts val="0"/>
              </a:spcAft>
            </a:pPr>
            <a:endParaRPr lang="en-US" sz="1300" dirty="0"/>
          </a:p>
          <a:p>
            <a:pPr>
              <a:lnSpc>
                <a:spcPct val="120000"/>
              </a:lnSpc>
              <a:spcAft>
                <a:spcPts val="0"/>
              </a:spcAft>
            </a:pPr>
            <a:endParaRPr lang="en-US" sz="1300" dirty="0"/>
          </a:p>
          <a:p>
            <a:pPr>
              <a:lnSpc>
                <a:spcPct val="120000"/>
              </a:lnSpc>
              <a:spcAft>
                <a:spcPts val="0"/>
              </a:spcAft>
            </a:pPr>
            <a:endParaRPr lang="en-US" sz="1300" dirty="0"/>
          </a:p>
          <a:p>
            <a:pPr>
              <a:lnSpc>
                <a:spcPct val="120000"/>
              </a:lnSpc>
              <a:spcAft>
                <a:spcPts val="0"/>
              </a:spcAft>
            </a:pPr>
            <a:endParaRPr lang="en-US" sz="1200" dirty="0"/>
          </a:p>
          <a:p>
            <a:pPr marL="342900" indent="-342900">
              <a:lnSpc>
                <a:spcPct val="120000"/>
              </a:lnSpc>
              <a:spcAft>
                <a:spcPts val="0"/>
              </a:spcAft>
              <a:buFont typeface="+mj-lt"/>
              <a:buAutoNum type="arabicPeriod"/>
            </a:pPr>
            <a:endParaRPr lang="en-US" sz="1200" dirty="0"/>
          </a:p>
          <a:p>
            <a:pPr>
              <a:lnSpc>
                <a:spcPct val="120000"/>
              </a:lnSpc>
              <a:spcAft>
                <a:spcPts val="0"/>
              </a:spcAft>
            </a:pPr>
            <a:endParaRPr lang="en-US" sz="1200" dirty="0"/>
          </a:p>
          <a:p>
            <a:pPr>
              <a:lnSpc>
                <a:spcPct val="120000"/>
              </a:lnSpc>
              <a:spcAft>
                <a:spcPts val="0"/>
              </a:spcAft>
            </a:pPr>
            <a:endParaRPr lang="en-US" sz="1200" dirty="0"/>
          </a:p>
          <a:p>
            <a:endParaRPr lang="en-US" sz="2600" dirty="0"/>
          </a:p>
          <a:p>
            <a:endParaRPr lang="en-US" sz="2600" dirty="0"/>
          </a:p>
        </p:txBody>
      </p:sp>
      <p:sp>
        <p:nvSpPr>
          <p:cNvPr id="11" name="Content Placeholder 2">
            <a:extLst>
              <a:ext uri="{FF2B5EF4-FFF2-40B4-BE49-F238E27FC236}">
                <a16:creationId xmlns:a16="http://schemas.microsoft.com/office/drawing/2014/main" id="{C3FD35DB-EA09-43A8-8BA6-40396938A050}"/>
              </a:ext>
            </a:extLst>
          </p:cNvPr>
          <p:cNvSpPr txBox="1">
            <a:spLocks/>
          </p:cNvSpPr>
          <p:nvPr/>
        </p:nvSpPr>
        <p:spPr>
          <a:xfrm>
            <a:off x="4498177" y="942746"/>
            <a:ext cx="3937526" cy="4669384"/>
          </a:xfrm>
          <a:prstGeom prst="rect">
            <a:avLst/>
          </a:prstGeom>
        </p:spPr>
        <p:txBody>
          <a:bodyPr numCol="1" spcCol="457200">
            <a:normAutofit/>
          </a:bodyPr>
          <a:lstStyle>
            <a:lvl1pPr marL="0" indent="0" algn="l" defTabSz="457200" rtl="0" eaLnBrk="1" latinLnBrk="0" hangingPunct="1">
              <a:lnSpc>
                <a:spcPct val="110000"/>
              </a:lnSpc>
              <a:spcBef>
                <a:spcPts val="0"/>
              </a:spcBef>
              <a:spcAft>
                <a:spcPts val="1000"/>
              </a:spcAft>
              <a:buFontTx/>
              <a:buNone/>
              <a:defRPr sz="2000" b="0" i="0" kern="1200" baseline="0">
                <a:solidFill>
                  <a:srgbClr val="032859"/>
                </a:solidFill>
                <a:latin typeface="Calibri Light"/>
                <a:ea typeface="+mn-ea"/>
                <a:cs typeface="Calibri Light"/>
              </a:defRPr>
            </a:lvl1pPr>
            <a:lvl2pPr marL="344488" indent="-169863" algn="l" defTabSz="457200" rtl="0" eaLnBrk="1" latinLnBrk="0" hangingPunct="1">
              <a:lnSpc>
                <a:spcPct val="110000"/>
              </a:lnSpc>
              <a:spcBef>
                <a:spcPts val="0"/>
              </a:spcBef>
              <a:spcAft>
                <a:spcPts val="900"/>
              </a:spcAft>
              <a:buSzPct val="80000"/>
              <a:buFont typeface="Wingdings" charset="2"/>
              <a:buChar char="§"/>
              <a:tabLst/>
              <a:defRPr sz="1800" b="0" i="0" kern="1200">
                <a:solidFill>
                  <a:srgbClr val="032859"/>
                </a:solidFill>
                <a:latin typeface="Calibri Light"/>
                <a:ea typeface="+mn-ea"/>
                <a:cs typeface="Calibri Light"/>
              </a:defRPr>
            </a:lvl2pPr>
            <a:lvl3pPr marL="569913" indent="0" algn="l" defTabSz="457200" rtl="0" eaLnBrk="1" latinLnBrk="0" hangingPunct="1">
              <a:lnSpc>
                <a:spcPct val="110000"/>
              </a:lnSpc>
              <a:spcBef>
                <a:spcPts val="0"/>
              </a:spcBef>
              <a:spcAft>
                <a:spcPts val="900"/>
              </a:spcAft>
              <a:buSzPct val="85000"/>
              <a:buFontTx/>
              <a:buNone/>
              <a:defRPr sz="1800" b="0" i="0" kern="1200">
                <a:solidFill>
                  <a:srgbClr val="032859"/>
                </a:solidFill>
                <a:latin typeface="Calibri Light"/>
                <a:ea typeface="+mn-ea"/>
                <a:cs typeface="Calibri Light"/>
              </a:defRPr>
            </a:lvl3pPr>
            <a:lvl4pPr marL="1031875" indent="-228600" algn="l" defTabSz="457200" rtl="0" eaLnBrk="1" latinLnBrk="0" hangingPunct="1">
              <a:lnSpc>
                <a:spcPct val="110000"/>
              </a:lnSpc>
              <a:spcBef>
                <a:spcPts val="0"/>
              </a:spcBef>
              <a:spcAft>
                <a:spcPts val="900"/>
              </a:spcAft>
              <a:buFont typeface="Arial"/>
              <a:buChar char="–"/>
              <a:tabLst/>
              <a:defRPr sz="1800" b="0" i="0" kern="1200">
                <a:solidFill>
                  <a:srgbClr val="032859"/>
                </a:solidFill>
                <a:latin typeface="Calibri Light"/>
                <a:ea typeface="+mn-ea"/>
                <a:cs typeface="Calibri Light"/>
              </a:defRPr>
            </a:lvl4pPr>
            <a:lvl5pPr marL="1370013" indent="0" algn="l" defTabSz="457200" rtl="0" eaLnBrk="1" latinLnBrk="0" hangingPunct="1">
              <a:lnSpc>
                <a:spcPct val="110000"/>
              </a:lnSpc>
              <a:spcBef>
                <a:spcPts val="0"/>
              </a:spcBef>
              <a:spcAft>
                <a:spcPts val="900"/>
              </a:spcAft>
              <a:buFontTx/>
              <a:buNone/>
              <a:defRPr sz="1800" b="0" i="0" kern="1200">
                <a:solidFill>
                  <a:srgbClr val="032859"/>
                </a:solidFill>
                <a:latin typeface="Calibri Light"/>
                <a:ea typeface="+mn-ea"/>
                <a:cs typeface="Calibri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spcAft>
                <a:spcPts val="0"/>
              </a:spcAft>
            </a:pPr>
            <a:r>
              <a:rPr lang="en-US" sz="1300" dirty="0"/>
              <a:t>p&lt;-</a:t>
            </a:r>
            <a:r>
              <a:rPr lang="en-US" sz="1300" dirty="0" err="1"/>
              <a:t>p+facet_wrap</a:t>
            </a:r>
            <a:r>
              <a:rPr lang="en-US" sz="1300" dirty="0"/>
              <a:t>(~</a:t>
            </a:r>
            <a:r>
              <a:rPr lang="en-US" sz="1300" dirty="0" err="1"/>
              <a:t>state_cln</a:t>
            </a:r>
            <a:r>
              <a:rPr lang="en-US" sz="1300" dirty="0"/>
              <a:t>, </a:t>
            </a:r>
            <a:r>
              <a:rPr lang="en-US" sz="1300" dirty="0" err="1"/>
              <a:t>ncol</a:t>
            </a:r>
            <a:r>
              <a:rPr lang="en-US" sz="1300" dirty="0"/>
              <a:t>=3, </a:t>
            </a:r>
            <a:r>
              <a:rPr lang="en-US" sz="1300" dirty="0" err="1"/>
              <a:t>nrow</a:t>
            </a:r>
            <a:r>
              <a:rPr lang="en-US" sz="1300" dirty="0"/>
              <a:t>=3, scales="free")</a:t>
            </a:r>
          </a:p>
          <a:p>
            <a:pPr>
              <a:lnSpc>
                <a:spcPct val="120000"/>
              </a:lnSpc>
              <a:spcAft>
                <a:spcPts val="0"/>
              </a:spcAft>
            </a:pPr>
            <a:r>
              <a:rPr lang="en-US" sz="1300" dirty="0"/>
              <a:t>p</a:t>
            </a:r>
          </a:p>
          <a:p>
            <a:pPr>
              <a:lnSpc>
                <a:spcPct val="120000"/>
              </a:lnSpc>
              <a:spcAft>
                <a:spcPts val="0"/>
              </a:spcAft>
            </a:pPr>
            <a:endParaRPr lang="en-US" sz="1300" dirty="0"/>
          </a:p>
          <a:p>
            <a:pPr>
              <a:lnSpc>
                <a:spcPct val="120000"/>
              </a:lnSpc>
              <a:spcAft>
                <a:spcPts val="0"/>
              </a:spcAft>
            </a:pPr>
            <a:endParaRPr lang="en-US" sz="1300" dirty="0"/>
          </a:p>
          <a:p>
            <a:pPr>
              <a:lnSpc>
                <a:spcPct val="120000"/>
              </a:lnSpc>
              <a:spcAft>
                <a:spcPts val="0"/>
              </a:spcAft>
            </a:pPr>
            <a:endParaRPr lang="en-US" sz="1300" dirty="0"/>
          </a:p>
          <a:p>
            <a:pPr>
              <a:lnSpc>
                <a:spcPct val="120000"/>
              </a:lnSpc>
              <a:spcAft>
                <a:spcPts val="0"/>
              </a:spcAft>
            </a:pPr>
            <a:endParaRPr lang="en-US" sz="1300" dirty="0"/>
          </a:p>
          <a:p>
            <a:pPr>
              <a:lnSpc>
                <a:spcPct val="120000"/>
              </a:lnSpc>
              <a:spcAft>
                <a:spcPts val="0"/>
              </a:spcAft>
            </a:pPr>
            <a:endParaRPr lang="en-US" sz="1300" dirty="0"/>
          </a:p>
          <a:p>
            <a:pPr>
              <a:lnSpc>
                <a:spcPct val="120000"/>
              </a:lnSpc>
              <a:spcAft>
                <a:spcPts val="0"/>
              </a:spcAft>
            </a:pPr>
            <a:endParaRPr lang="en-US" sz="1300" dirty="0"/>
          </a:p>
          <a:p>
            <a:pPr>
              <a:lnSpc>
                <a:spcPct val="120000"/>
              </a:lnSpc>
              <a:spcAft>
                <a:spcPts val="0"/>
              </a:spcAft>
            </a:pPr>
            <a:endParaRPr lang="en-US" sz="1300" dirty="0"/>
          </a:p>
          <a:p>
            <a:pPr>
              <a:lnSpc>
                <a:spcPct val="120000"/>
              </a:lnSpc>
              <a:spcAft>
                <a:spcPts val="0"/>
              </a:spcAft>
            </a:pPr>
            <a:endParaRPr lang="en-US" sz="1300" dirty="0"/>
          </a:p>
          <a:p>
            <a:pPr>
              <a:lnSpc>
                <a:spcPct val="120000"/>
              </a:lnSpc>
              <a:spcAft>
                <a:spcPts val="0"/>
              </a:spcAft>
            </a:pPr>
            <a:endParaRPr lang="en-US" sz="1300" dirty="0"/>
          </a:p>
          <a:p>
            <a:pPr>
              <a:lnSpc>
                <a:spcPct val="120000"/>
              </a:lnSpc>
              <a:spcAft>
                <a:spcPts val="0"/>
              </a:spcAft>
            </a:pPr>
            <a:endParaRPr lang="en-US" sz="1300" dirty="0"/>
          </a:p>
          <a:p>
            <a:pPr>
              <a:lnSpc>
                <a:spcPct val="120000"/>
              </a:lnSpc>
              <a:spcAft>
                <a:spcPts val="0"/>
              </a:spcAft>
            </a:pPr>
            <a:endParaRPr lang="en-US" sz="1300" dirty="0"/>
          </a:p>
          <a:p>
            <a:pPr>
              <a:lnSpc>
                <a:spcPct val="120000"/>
              </a:lnSpc>
              <a:spcAft>
                <a:spcPts val="0"/>
              </a:spcAft>
            </a:pPr>
            <a:endParaRPr lang="en-US" sz="1200" dirty="0"/>
          </a:p>
          <a:p>
            <a:pPr marL="342900" indent="-342900">
              <a:lnSpc>
                <a:spcPct val="120000"/>
              </a:lnSpc>
              <a:spcAft>
                <a:spcPts val="0"/>
              </a:spcAft>
              <a:buFont typeface="+mj-lt"/>
              <a:buAutoNum type="arabicPeriod"/>
            </a:pPr>
            <a:endParaRPr lang="en-US" sz="1200" dirty="0"/>
          </a:p>
          <a:p>
            <a:pPr>
              <a:lnSpc>
                <a:spcPct val="120000"/>
              </a:lnSpc>
              <a:spcAft>
                <a:spcPts val="0"/>
              </a:spcAft>
            </a:pPr>
            <a:endParaRPr lang="en-US" sz="1200" dirty="0"/>
          </a:p>
          <a:p>
            <a:pPr>
              <a:lnSpc>
                <a:spcPct val="120000"/>
              </a:lnSpc>
              <a:spcAft>
                <a:spcPts val="0"/>
              </a:spcAft>
            </a:pPr>
            <a:endParaRPr lang="en-US" sz="1200" dirty="0"/>
          </a:p>
          <a:p>
            <a:endParaRPr lang="en-US" sz="2600" dirty="0"/>
          </a:p>
          <a:p>
            <a:endParaRPr lang="en-US" sz="2600" dirty="0"/>
          </a:p>
        </p:txBody>
      </p:sp>
      <p:pic>
        <p:nvPicPr>
          <p:cNvPr id="3" name="Picture 2" descr="A close up of a map&#10;&#10;Description automatically generated">
            <a:extLst>
              <a:ext uri="{FF2B5EF4-FFF2-40B4-BE49-F238E27FC236}">
                <a16:creationId xmlns:a16="http://schemas.microsoft.com/office/drawing/2014/main" id="{88C4D00B-DF65-431E-AA1A-E05D5E413A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334" y="2555321"/>
            <a:ext cx="3119873" cy="2791215"/>
          </a:xfrm>
          <a:prstGeom prst="rect">
            <a:avLst/>
          </a:prstGeom>
        </p:spPr>
      </p:pic>
      <p:pic>
        <p:nvPicPr>
          <p:cNvPr id="12" name="Picture 11" descr="A close up of a map&#10;&#10;Description automatically generated">
            <a:extLst>
              <a:ext uri="{FF2B5EF4-FFF2-40B4-BE49-F238E27FC236}">
                <a16:creationId xmlns:a16="http://schemas.microsoft.com/office/drawing/2014/main" id="{9F8EF035-EBA8-4453-BBDA-7F6A46F121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5860" y="2536699"/>
            <a:ext cx="3119873" cy="2791215"/>
          </a:xfrm>
          <a:prstGeom prst="rect">
            <a:avLst/>
          </a:prstGeom>
        </p:spPr>
      </p:pic>
      <p:sp>
        <p:nvSpPr>
          <p:cNvPr id="13" name="TextBox 12">
            <a:extLst>
              <a:ext uri="{FF2B5EF4-FFF2-40B4-BE49-F238E27FC236}">
                <a16:creationId xmlns:a16="http://schemas.microsoft.com/office/drawing/2014/main" id="{0A227DCE-3F62-489B-B2DB-AEC5244F431B}"/>
              </a:ext>
            </a:extLst>
          </p:cNvPr>
          <p:cNvSpPr txBox="1"/>
          <p:nvPr/>
        </p:nvSpPr>
        <p:spPr>
          <a:xfrm>
            <a:off x="652318" y="5443720"/>
            <a:ext cx="2417885" cy="369332"/>
          </a:xfrm>
          <a:prstGeom prst="rect">
            <a:avLst/>
          </a:prstGeom>
          <a:noFill/>
        </p:spPr>
        <p:txBody>
          <a:bodyPr wrap="square" rtlCol="0">
            <a:spAutoFit/>
          </a:bodyPr>
          <a:lstStyle/>
          <a:p>
            <a:r>
              <a:rPr lang="en-US" dirty="0"/>
              <a:t>Without </a:t>
            </a:r>
            <a:r>
              <a:rPr lang="en-US" dirty="0" err="1"/>
              <a:t>facet_wrap</a:t>
            </a:r>
            <a:r>
              <a:rPr lang="en-US" dirty="0"/>
              <a:t>()</a:t>
            </a:r>
          </a:p>
        </p:txBody>
      </p:sp>
      <p:sp>
        <p:nvSpPr>
          <p:cNvPr id="14" name="TextBox 13">
            <a:extLst>
              <a:ext uri="{FF2B5EF4-FFF2-40B4-BE49-F238E27FC236}">
                <a16:creationId xmlns:a16="http://schemas.microsoft.com/office/drawing/2014/main" id="{958F14E1-6442-460A-B1E2-25795F55DF8B}"/>
              </a:ext>
            </a:extLst>
          </p:cNvPr>
          <p:cNvSpPr txBox="1"/>
          <p:nvPr/>
        </p:nvSpPr>
        <p:spPr>
          <a:xfrm>
            <a:off x="4498177" y="5443720"/>
            <a:ext cx="2417885" cy="369332"/>
          </a:xfrm>
          <a:prstGeom prst="rect">
            <a:avLst/>
          </a:prstGeom>
          <a:noFill/>
        </p:spPr>
        <p:txBody>
          <a:bodyPr wrap="square" rtlCol="0">
            <a:spAutoFit/>
          </a:bodyPr>
          <a:lstStyle/>
          <a:p>
            <a:r>
              <a:rPr lang="en-US" dirty="0"/>
              <a:t>With </a:t>
            </a:r>
            <a:r>
              <a:rPr lang="en-US" dirty="0" err="1"/>
              <a:t>facet_wrap</a:t>
            </a:r>
            <a:r>
              <a:rPr lang="en-US" dirty="0"/>
              <a:t>()</a:t>
            </a:r>
          </a:p>
        </p:txBody>
      </p:sp>
    </p:spTree>
    <p:extLst>
      <p:ext uri="{BB962C8B-B14F-4D97-AF65-F5344CB8AC3E}">
        <p14:creationId xmlns:p14="http://schemas.microsoft.com/office/powerpoint/2010/main" val="29469940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err="1"/>
              <a:t>ggplot</a:t>
            </a:r>
            <a:r>
              <a:rPr lang="en-US" dirty="0"/>
              <a:t>() basics</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9" name="Content Placeholder 2">
            <a:extLst>
              <a:ext uri="{FF2B5EF4-FFF2-40B4-BE49-F238E27FC236}">
                <a16:creationId xmlns:a16="http://schemas.microsoft.com/office/drawing/2014/main" id="{F51672D1-A030-4CF8-A689-7ECD8FEA297E}"/>
              </a:ext>
            </a:extLst>
          </p:cNvPr>
          <p:cNvSpPr txBox="1">
            <a:spLocks/>
          </p:cNvSpPr>
          <p:nvPr/>
        </p:nvSpPr>
        <p:spPr>
          <a:xfrm>
            <a:off x="361912" y="942746"/>
            <a:ext cx="6875309" cy="4669384"/>
          </a:xfrm>
          <a:prstGeom prst="rect">
            <a:avLst/>
          </a:prstGeom>
        </p:spPr>
        <p:txBody>
          <a:bodyPr numCol="1" spcCol="457200">
            <a:normAutofit/>
          </a:bodyPr>
          <a:lstStyle>
            <a:lvl1pPr marL="0" indent="0" algn="l" defTabSz="457200" rtl="0" eaLnBrk="1" latinLnBrk="0" hangingPunct="1">
              <a:lnSpc>
                <a:spcPct val="110000"/>
              </a:lnSpc>
              <a:spcBef>
                <a:spcPts val="0"/>
              </a:spcBef>
              <a:spcAft>
                <a:spcPts val="1000"/>
              </a:spcAft>
              <a:buFontTx/>
              <a:buNone/>
              <a:defRPr sz="2000" b="0" i="0" kern="1200" baseline="0">
                <a:solidFill>
                  <a:srgbClr val="032859"/>
                </a:solidFill>
                <a:latin typeface="Calibri Light"/>
                <a:ea typeface="+mn-ea"/>
                <a:cs typeface="Calibri Light"/>
              </a:defRPr>
            </a:lvl1pPr>
            <a:lvl2pPr marL="344488" indent="-169863" algn="l" defTabSz="457200" rtl="0" eaLnBrk="1" latinLnBrk="0" hangingPunct="1">
              <a:lnSpc>
                <a:spcPct val="110000"/>
              </a:lnSpc>
              <a:spcBef>
                <a:spcPts val="0"/>
              </a:spcBef>
              <a:spcAft>
                <a:spcPts val="900"/>
              </a:spcAft>
              <a:buSzPct val="80000"/>
              <a:buFont typeface="Wingdings" charset="2"/>
              <a:buChar char="§"/>
              <a:tabLst/>
              <a:defRPr sz="1800" b="0" i="0" kern="1200">
                <a:solidFill>
                  <a:srgbClr val="032859"/>
                </a:solidFill>
                <a:latin typeface="Calibri Light"/>
                <a:ea typeface="+mn-ea"/>
                <a:cs typeface="Calibri Light"/>
              </a:defRPr>
            </a:lvl2pPr>
            <a:lvl3pPr marL="569913" indent="0" algn="l" defTabSz="457200" rtl="0" eaLnBrk="1" latinLnBrk="0" hangingPunct="1">
              <a:lnSpc>
                <a:spcPct val="110000"/>
              </a:lnSpc>
              <a:spcBef>
                <a:spcPts val="0"/>
              </a:spcBef>
              <a:spcAft>
                <a:spcPts val="900"/>
              </a:spcAft>
              <a:buSzPct val="85000"/>
              <a:buFontTx/>
              <a:buNone/>
              <a:defRPr sz="1800" b="0" i="0" kern="1200">
                <a:solidFill>
                  <a:srgbClr val="032859"/>
                </a:solidFill>
                <a:latin typeface="Calibri Light"/>
                <a:ea typeface="+mn-ea"/>
                <a:cs typeface="Calibri Light"/>
              </a:defRPr>
            </a:lvl3pPr>
            <a:lvl4pPr marL="1031875" indent="-228600" algn="l" defTabSz="457200" rtl="0" eaLnBrk="1" latinLnBrk="0" hangingPunct="1">
              <a:lnSpc>
                <a:spcPct val="110000"/>
              </a:lnSpc>
              <a:spcBef>
                <a:spcPts val="0"/>
              </a:spcBef>
              <a:spcAft>
                <a:spcPts val="900"/>
              </a:spcAft>
              <a:buFont typeface="Arial"/>
              <a:buChar char="–"/>
              <a:tabLst/>
              <a:defRPr sz="1800" b="0" i="0" kern="1200">
                <a:solidFill>
                  <a:srgbClr val="032859"/>
                </a:solidFill>
                <a:latin typeface="Calibri Light"/>
                <a:ea typeface="+mn-ea"/>
                <a:cs typeface="Calibri Light"/>
              </a:defRPr>
            </a:lvl4pPr>
            <a:lvl5pPr marL="1370013" indent="0" algn="l" defTabSz="457200" rtl="0" eaLnBrk="1" latinLnBrk="0" hangingPunct="1">
              <a:lnSpc>
                <a:spcPct val="110000"/>
              </a:lnSpc>
              <a:spcBef>
                <a:spcPts val="0"/>
              </a:spcBef>
              <a:spcAft>
                <a:spcPts val="900"/>
              </a:spcAft>
              <a:buFontTx/>
              <a:buNone/>
              <a:defRPr sz="1800" b="0" i="0" kern="1200">
                <a:solidFill>
                  <a:srgbClr val="032859"/>
                </a:solidFill>
                <a:latin typeface="Calibri Light"/>
                <a:ea typeface="+mn-ea"/>
                <a:cs typeface="Calibri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spcAft>
                <a:spcPts val="0"/>
              </a:spcAft>
            </a:pPr>
            <a:r>
              <a:rPr lang="en-US" sz="1300" dirty="0"/>
              <a:t>p&lt;-</a:t>
            </a:r>
            <a:r>
              <a:rPr lang="en-US" sz="1300" dirty="0" err="1"/>
              <a:t>p+theme_classic</a:t>
            </a:r>
            <a:r>
              <a:rPr lang="en-US" sz="1300" dirty="0"/>
              <a:t>()+theme(</a:t>
            </a:r>
            <a:r>
              <a:rPr lang="en-US" sz="1300" dirty="0" err="1"/>
              <a:t>legend.position</a:t>
            </a:r>
            <a:r>
              <a:rPr lang="en-US" sz="1300" dirty="0"/>
              <a:t> = "none")</a:t>
            </a:r>
          </a:p>
          <a:p>
            <a:pPr>
              <a:lnSpc>
                <a:spcPct val="120000"/>
              </a:lnSpc>
              <a:spcAft>
                <a:spcPts val="0"/>
              </a:spcAft>
            </a:pPr>
            <a:r>
              <a:rPr lang="en-US" sz="1300" dirty="0"/>
              <a:t>p&lt;-</a:t>
            </a:r>
            <a:r>
              <a:rPr lang="en-US" sz="1300" dirty="0" err="1"/>
              <a:t>p+scale_color_manual</a:t>
            </a:r>
            <a:r>
              <a:rPr lang="en-US" sz="1300" dirty="0"/>
              <a:t>(values=c("red", "dark red", "grey", "blue", "black", "light blue", "black"))</a:t>
            </a:r>
          </a:p>
          <a:p>
            <a:pPr>
              <a:lnSpc>
                <a:spcPct val="120000"/>
              </a:lnSpc>
              <a:spcAft>
                <a:spcPts val="0"/>
              </a:spcAft>
            </a:pPr>
            <a:r>
              <a:rPr lang="en-US" sz="1300" dirty="0"/>
              <a:t>p2&lt;-</a:t>
            </a:r>
            <a:r>
              <a:rPr lang="en-US" sz="1300" dirty="0" err="1"/>
              <a:t>p+labs</a:t>
            </a:r>
            <a:r>
              <a:rPr lang="en-US" sz="1300" dirty="0"/>
              <a:t>(title="Infection Rate per 100,000", subtitle="United States by State Code", x="Date", y="Infections Per 100,000")</a:t>
            </a:r>
          </a:p>
          <a:p>
            <a:pPr>
              <a:lnSpc>
                <a:spcPct val="120000"/>
              </a:lnSpc>
              <a:spcAft>
                <a:spcPts val="0"/>
              </a:spcAft>
            </a:pPr>
            <a:r>
              <a:rPr lang="en-US" sz="1300" dirty="0"/>
              <a:t>p2</a:t>
            </a:r>
          </a:p>
          <a:p>
            <a:pPr>
              <a:lnSpc>
                <a:spcPct val="120000"/>
              </a:lnSpc>
              <a:spcAft>
                <a:spcPts val="0"/>
              </a:spcAft>
            </a:pPr>
            <a:endParaRPr lang="en-US" sz="1300" dirty="0"/>
          </a:p>
          <a:p>
            <a:pPr>
              <a:lnSpc>
                <a:spcPct val="120000"/>
              </a:lnSpc>
              <a:spcAft>
                <a:spcPts val="0"/>
              </a:spcAft>
            </a:pPr>
            <a:endParaRPr lang="en-US" sz="1200" dirty="0"/>
          </a:p>
          <a:p>
            <a:pPr marL="342900" indent="-342900">
              <a:lnSpc>
                <a:spcPct val="120000"/>
              </a:lnSpc>
              <a:spcAft>
                <a:spcPts val="0"/>
              </a:spcAft>
              <a:buFont typeface="+mj-lt"/>
              <a:buAutoNum type="arabicPeriod"/>
            </a:pPr>
            <a:endParaRPr lang="en-US" sz="1200" dirty="0"/>
          </a:p>
          <a:p>
            <a:pPr>
              <a:lnSpc>
                <a:spcPct val="120000"/>
              </a:lnSpc>
              <a:spcAft>
                <a:spcPts val="0"/>
              </a:spcAft>
            </a:pPr>
            <a:endParaRPr lang="en-US" sz="1200" dirty="0"/>
          </a:p>
          <a:p>
            <a:pPr>
              <a:lnSpc>
                <a:spcPct val="120000"/>
              </a:lnSpc>
              <a:spcAft>
                <a:spcPts val="0"/>
              </a:spcAft>
            </a:pPr>
            <a:endParaRPr lang="en-US" sz="1200" dirty="0"/>
          </a:p>
          <a:p>
            <a:endParaRPr lang="en-US" sz="2600" dirty="0"/>
          </a:p>
          <a:p>
            <a:endParaRPr lang="en-US" sz="2600" dirty="0"/>
          </a:p>
        </p:txBody>
      </p:sp>
      <p:pic>
        <p:nvPicPr>
          <p:cNvPr id="3" name="Picture 2" descr="A close up of a map&#10;&#10;Description automatically generated">
            <a:extLst>
              <a:ext uri="{FF2B5EF4-FFF2-40B4-BE49-F238E27FC236}">
                <a16:creationId xmlns:a16="http://schemas.microsoft.com/office/drawing/2014/main" id="{C3557CA2-4219-410F-BDC5-098D3EA861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12" y="2332582"/>
            <a:ext cx="3743848" cy="3349457"/>
          </a:xfrm>
          <a:prstGeom prst="rect">
            <a:avLst/>
          </a:prstGeom>
        </p:spPr>
      </p:pic>
    </p:spTree>
    <p:extLst>
      <p:ext uri="{BB962C8B-B14F-4D97-AF65-F5344CB8AC3E}">
        <p14:creationId xmlns:p14="http://schemas.microsoft.com/office/powerpoint/2010/main" val="36251298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err="1"/>
              <a:t>ggplot</a:t>
            </a:r>
            <a:r>
              <a:rPr lang="en-US" dirty="0"/>
              <a:t>() basics</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9" name="Content Placeholder 2">
            <a:extLst>
              <a:ext uri="{FF2B5EF4-FFF2-40B4-BE49-F238E27FC236}">
                <a16:creationId xmlns:a16="http://schemas.microsoft.com/office/drawing/2014/main" id="{F51672D1-A030-4CF8-A689-7ECD8FEA297E}"/>
              </a:ext>
            </a:extLst>
          </p:cNvPr>
          <p:cNvSpPr txBox="1">
            <a:spLocks/>
          </p:cNvSpPr>
          <p:nvPr/>
        </p:nvSpPr>
        <p:spPr>
          <a:xfrm>
            <a:off x="361912" y="942746"/>
            <a:ext cx="3847879" cy="4669384"/>
          </a:xfrm>
          <a:prstGeom prst="rect">
            <a:avLst/>
          </a:prstGeom>
        </p:spPr>
        <p:txBody>
          <a:bodyPr numCol="1" spcCol="457200">
            <a:normAutofit/>
          </a:bodyPr>
          <a:lstStyle>
            <a:lvl1pPr marL="0" indent="0" algn="l" defTabSz="457200" rtl="0" eaLnBrk="1" latinLnBrk="0" hangingPunct="1">
              <a:lnSpc>
                <a:spcPct val="110000"/>
              </a:lnSpc>
              <a:spcBef>
                <a:spcPts val="0"/>
              </a:spcBef>
              <a:spcAft>
                <a:spcPts val="1000"/>
              </a:spcAft>
              <a:buFontTx/>
              <a:buNone/>
              <a:defRPr sz="2000" b="0" i="0" kern="1200" baseline="0">
                <a:solidFill>
                  <a:srgbClr val="032859"/>
                </a:solidFill>
                <a:latin typeface="Calibri Light"/>
                <a:ea typeface="+mn-ea"/>
                <a:cs typeface="Calibri Light"/>
              </a:defRPr>
            </a:lvl1pPr>
            <a:lvl2pPr marL="344488" indent="-169863" algn="l" defTabSz="457200" rtl="0" eaLnBrk="1" latinLnBrk="0" hangingPunct="1">
              <a:lnSpc>
                <a:spcPct val="110000"/>
              </a:lnSpc>
              <a:spcBef>
                <a:spcPts val="0"/>
              </a:spcBef>
              <a:spcAft>
                <a:spcPts val="900"/>
              </a:spcAft>
              <a:buSzPct val="80000"/>
              <a:buFont typeface="Wingdings" charset="2"/>
              <a:buChar char="§"/>
              <a:tabLst/>
              <a:defRPr sz="1800" b="0" i="0" kern="1200">
                <a:solidFill>
                  <a:srgbClr val="032859"/>
                </a:solidFill>
                <a:latin typeface="Calibri Light"/>
                <a:ea typeface="+mn-ea"/>
                <a:cs typeface="Calibri Light"/>
              </a:defRPr>
            </a:lvl2pPr>
            <a:lvl3pPr marL="569913" indent="0" algn="l" defTabSz="457200" rtl="0" eaLnBrk="1" latinLnBrk="0" hangingPunct="1">
              <a:lnSpc>
                <a:spcPct val="110000"/>
              </a:lnSpc>
              <a:spcBef>
                <a:spcPts val="0"/>
              </a:spcBef>
              <a:spcAft>
                <a:spcPts val="900"/>
              </a:spcAft>
              <a:buSzPct val="85000"/>
              <a:buFontTx/>
              <a:buNone/>
              <a:defRPr sz="1800" b="0" i="0" kern="1200">
                <a:solidFill>
                  <a:srgbClr val="032859"/>
                </a:solidFill>
                <a:latin typeface="Calibri Light"/>
                <a:ea typeface="+mn-ea"/>
                <a:cs typeface="Calibri Light"/>
              </a:defRPr>
            </a:lvl3pPr>
            <a:lvl4pPr marL="1031875" indent="-228600" algn="l" defTabSz="457200" rtl="0" eaLnBrk="1" latinLnBrk="0" hangingPunct="1">
              <a:lnSpc>
                <a:spcPct val="110000"/>
              </a:lnSpc>
              <a:spcBef>
                <a:spcPts val="0"/>
              </a:spcBef>
              <a:spcAft>
                <a:spcPts val="900"/>
              </a:spcAft>
              <a:buFont typeface="Arial"/>
              <a:buChar char="–"/>
              <a:tabLst/>
              <a:defRPr sz="1800" b="0" i="0" kern="1200">
                <a:solidFill>
                  <a:srgbClr val="032859"/>
                </a:solidFill>
                <a:latin typeface="Calibri Light"/>
                <a:ea typeface="+mn-ea"/>
                <a:cs typeface="Calibri Light"/>
              </a:defRPr>
            </a:lvl4pPr>
            <a:lvl5pPr marL="1370013" indent="0" algn="l" defTabSz="457200" rtl="0" eaLnBrk="1" latinLnBrk="0" hangingPunct="1">
              <a:lnSpc>
                <a:spcPct val="110000"/>
              </a:lnSpc>
              <a:spcBef>
                <a:spcPts val="0"/>
              </a:spcBef>
              <a:spcAft>
                <a:spcPts val="900"/>
              </a:spcAft>
              <a:buFontTx/>
              <a:buNone/>
              <a:defRPr sz="1800" b="0" i="0" kern="1200">
                <a:solidFill>
                  <a:srgbClr val="032859"/>
                </a:solidFill>
                <a:latin typeface="Calibri Light"/>
                <a:ea typeface="+mn-ea"/>
                <a:cs typeface="Calibri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spcAft>
                <a:spcPts val="0"/>
              </a:spcAft>
            </a:pPr>
            <a:r>
              <a:rPr lang="en-US" sz="1300" dirty="0"/>
              <a:t>p2 + </a:t>
            </a:r>
            <a:r>
              <a:rPr lang="en-US" sz="1300" dirty="0" err="1"/>
              <a:t>scale_y_continuous</a:t>
            </a:r>
            <a:r>
              <a:rPr lang="en-US" sz="1300" dirty="0"/>
              <a:t>(trans=‘log’)</a:t>
            </a:r>
          </a:p>
          <a:p>
            <a:pPr>
              <a:lnSpc>
                <a:spcPct val="120000"/>
              </a:lnSpc>
              <a:spcAft>
                <a:spcPts val="0"/>
              </a:spcAft>
            </a:pPr>
            <a:endParaRPr lang="en-US" sz="1300" dirty="0"/>
          </a:p>
          <a:p>
            <a:pPr>
              <a:lnSpc>
                <a:spcPct val="120000"/>
              </a:lnSpc>
              <a:spcAft>
                <a:spcPts val="0"/>
              </a:spcAft>
            </a:pPr>
            <a:endParaRPr lang="en-US" sz="1200" dirty="0"/>
          </a:p>
          <a:p>
            <a:pPr marL="342900" indent="-342900">
              <a:lnSpc>
                <a:spcPct val="120000"/>
              </a:lnSpc>
              <a:spcAft>
                <a:spcPts val="0"/>
              </a:spcAft>
              <a:buFont typeface="+mj-lt"/>
              <a:buAutoNum type="arabicPeriod"/>
            </a:pPr>
            <a:endParaRPr lang="en-US" sz="1200" dirty="0"/>
          </a:p>
          <a:p>
            <a:pPr>
              <a:lnSpc>
                <a:spcPct val="120000"/>
              </a:lnSpc>
              <a:spcAft>
                <a:spcPts val="0"/>
              </a:spcAft>
            </a:pPr>
            <a:endParaRPr lang="en-US" sz="1200" dirty="0"/>
          </a:p>
          <a:p>
            <a:pPr>
              <a:lnSpc>
                <a:spcPct val="120000"/>
              </a:lnSpc>
              <a:spcAft>
                <a:spcPts val="0"/>
              </a:spcAft>
            </a:pPr>
            <a:endParaRPr lang="en-US" sz="1200" dirty="0"/>
          </a:p>
          <a:p>
            <a:endParaRPr lang="en-US" sz="2600" dirty="0"/>
          </a:p>
          <a:p>
            <a:endParaRPr lang="en-US" sz="2600" dirty="0"/>
          </a:p>
        </p:txBody>
      </p:sp>
      <p:pic>
        <p:nvPicPr>
          <p:cNvPr id="4" name="Picture 3" descr="A close up of a map&#10;&#10;Description automatically generated">
            <a:extLst>
              <a:ext uri="{FF2B5EF4-FFF2-40B4-BE49-F238E27FC236}">
                <a16:creationId xmlns:a16="http://schemas.microsoft.com/office/drawing/2014/main" id="{A68CBA06-88B1-4D66-AC94-FC57F1D328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12" y="1802672"/>
            <a:ext cx="3119873" cy="2791215"/>
          </a:xfrm>
          <a:prstGeom prst="rect">
            <a:avLst/>
          </a:prstGeom>
        </p:spPr>
      </p:pic>
      <p:sp>
        <p:nvSpPr>
          <p:cNvPr id="11" name="TextBox 10">
            <a:extLst>
              <a:ext uri="{FF2B5EF4-FFF2-40B4-BE49-F238E27FC236}">
                <a16:creationId xmlns:a16="http://schemas.microsoft.com/office/drawing/2014/main" id="{90C02427-48AE-4D6D-83B3-BF384A3440EF}"/>
              </a:ext>
            </a:extLst>
          </p:cNvPr>
          <p:cNvSpPr txBox="1"/>
          <p:nvPr/>
        </p:nvSpPr>
        <p:spPr>
          <a:xfrm>
            <a:off x="438410" y="4580965"/>
            <a:ext cx="3119873" cy="646331"/>
          </a:xfrm>
          <a:prstGeom prst="rect">
            <a:avLst/>
          </a:prstGeom>
          <a:noFill/>
        </p:spPr>
        <p:txBody>
          <a:bodyPr wrap="square" rtlCol="0">
            <a:spAutoFit/>
          </a:bodyPr>
          <a:lstStyle/>
          <a:p>
            <a:r>
              <a:rPr lang="en-US" dirty="0"/>
              <a:t>With </a:t>
            </a:r>
            <a:r>
              <a:rPr lang="en-US" dirty="0" err="1"/>
              <a:t>facet_wrap</a:t>
            </a:r>
            <a:r>
              <a:rPr lang="en-US" dirty="0"/>
              <a:t>()</a:t>
            </a:r>
          </a:p>
          <a:p>
            <a:endParaRPr lang="en-US" dirty="0"/>
          </a:p>
        </p:txBody>
      </p:sp>
      <p:sp>
        <p:nvSpPr>
          <p:cNvPr id="12" name="Content Placeholder 2">
            <a:extLst>
              <a:ext uri="{FF2B5EF4-FFF2-40B4-BE49-F238E27FC236}">
                <a16:creationId xmlns:a16="http://schemas.microsoft.com/office/drawing/2014/main" id="{80157203-C8C6-4259-B4D8-C8D4FBB23206}"/>
              </a:ext>
            </a:extLst>
          </p:cNvPr>
          <p:cNvSpPr txBox="1">
            <a:spLocks/>
          </p:cNvSpPr>
          <p:nvPr/>
        </p:nvSpPr>
        <p:spPr>
          <a:xfrm>
            <a:off x="4493708" y="942746"/>
            <a:ext cx="3847879" cy="4669384"/>
          </a:xfrm>
          <a:prstGeom prst="rect">
            <a:avLst/>
          </a:prstGeom>
        </p:spPr>
        <p:txBody>
          <a:bodyPr numCol="1" spcCol="457200">
            <a:normAutofit/>
          </a:bodyPr>
          <a:lstStyle>
            <a:lvl1pPr marL="0" indent="0" algn="l" defTabSz="457200" rtl="0" eaLnBrk="1" latinLnBrk="0" hangingPunct="1">
              <a:lnSpc>
                <a:spcPct val="110000"/>
              </a:lnSpc>
              <a:spcBef>
                <a:spcPts val="0"/>
              </a:spcBef>
              <a:spcAft>
                <a:spcPts val="1000"/>
              </a:spcAft>
              <a:buFontTx/>
              <a:buNone/>
              <a:defRPr sz="2000" b="0" i="0" kern="1200" baseline="0">
                <a:solidFill>
                  <a:srgbClr val="032859"/>
                </a:solidFill>
                <a:latin typeface="Calibri Light"/>
                <a:ea typeface="+mn-ea"/>
                <a:cs typeface="Calibri Light"/>
              </a:defRPr>
            </a:lvl1pPr>
            <a:lvl2pPr marL="344488" indent="-169863" algn="l" defTabSz="457200" rtl="0" eaLnBrk="1" latinLnBrk="0" hangingPunct="1">
              <a:lnSpc>
                <a:spcPct val="110000"/>
              </a:lnSpc>
              <a:spcBef>
                <a:spcPts val="0"/>
              </a:spcBef>
              <a:spcAft>
                <a:spcPts val="900"/>
              </a:spcAft>
              <a:buSzPct val="80000"/>
              <a:buFont typeface="Wingdings" charset="2"/>
              <a:buChar char="§"/>
              <a:tabLst/>
              <a:defRPr sz="1800" b="0" i="0" kern="1200">
                <a:solidFill>
                  <a:srgbClr val="032859"/>
                </a:solidFill>
                <a:latin typeface="Calibri Light"/>
                <a:ea typeface="+mn-ea"/>
                <a:cs typeface="Calibri Light"/>
              </a:defRPr>
            </a:lvl2pPr>
            <a:lvl3pPr marL="569913" indent="0" algn="l" defTabSz="457200" rtl="0" eaLnBrk="1" latinLnBrk="0" hangingPunct="1">
              <a:lnSpc>
                <a:spcPct val="110000"/>
              </a:lnSpc>
              <a:spcBef>
                <a:spcPts val="0"/>
              </a:spcBef>
              <a:spcAft>
                <a:spcPts val="900"/>
              </a:spcAft>
              <a:buSzPct val="85000"/>
              <a:buFontTx/>
              <a:buNone/>
              <a:defRPr sz="1800" b="0" i="0" kern="1200">
                <a:solidFill>
                  <a:srgbClr val="032859"/>
                </a:solidFill>
                <a:latin typeface="Calibri Light"/>
                <a:ea typeface="+mn-ea"/>
                <a:cs typeface="Calibri Light"/>
              </a:defRPr>
            </a:lvl3pPr>
            <a:lvl4pPr marL="1031875" indent="-228600" algn="l" defTabSz="457200" rtl="0" eaLnBrk="1" latinLnBrk="0" hangingPunct="1">
              <a:lnSpc>
                <a:spcPct val="110000"/>
              </a:lnSpc>
              <a:spcBef>
                <a:spcPts val="0"/>
              </a:spcBef>
              <a:spcAft>
                <a:spcPts val="900"/>
              </a:spcAft>
              <a:buFont typeface="Arial"/>
              <a:buChar char="–"/>
              <a:tabLst/>
              <a:defRPr sz="1800" b="0" i="0" kern="1200">
                <a:solidFill>
                  <a:srgbClr val="032859"/>
                </a:solidFill>
                <a:latin typeface="Calibri Light"/>
                <a:ea typeface="+mn-ea"/>
                <a:cs typeface="Calibri Light"/>
              </a:defRPr>
            </a:lvl4pPr>
            <a:lvl5pPr marL="1370013" indent="0" algn="l" defTabSz="457200" rtl="0" eaLnBrk="1" latinLnBrk="0" hangingPunct="1">
              <a:lnSpc>
                <a:spcPct val="110000"/>
              </a:lnSpc>
              <a:spcBef>
                <a:spcPts val="0"/>
              </a:spcBef>
              <a:spcAft>
                <a:spcPts val="900"/>
              </a:spcAft>
              <a:buFontTx/>
              <a:buNone/>
              <a:defRPr sz="1800" b="0" i="0" kern="1200">
                <a:solidFill>
                  <a:srgbClr val="032859"/>
                </a:solidFill>
                <a:latin typeface="Calibri Light"/>
                <a:ea typeface="+mn-ea"/>
                <a:cs typeface="Calibri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spcAft>
                <a:spcPts val="0"/>
              </a:spcAft>
            </a:pPr>
            <a:r>
              <a:rPr lang="en-US" sz="1300" dirty="0"/>
              <a:t>p2 + </a:t>
            </a:r>
            <a:r>
              <a:rPr lang="en-US" sz="1300" dirty="0" err="1"/>
              <a:t>scale_y_continuous</a:t>
            </a:r>
            <a:r>
              <a:rPr lang="en-US" sz="1300" dirty="0"/>
              <a:t>(trans=‘log’)</a:t>
            </a:r>
          </a:p>
          <a:p>
            <a:pPr>
              <a:lnSpc>
                <a:spcPct val="120000"/>
              </a:lnSpc>
              <a:spcAft>
                <a:spcPts val="0"/>
              </a:spcAft>
            </a:pPr>
            <a:endParaRPr lang="en-US" sz="1300" dirty="0"/>
          </a:p>
          <a:p>
            <a:pPr>
              <a:lnSpc>
                <a:spcPct val="120000"/>
              </a:lnSpc>
              <a:spcAft>
                <a:spcPts val="0"/>
              </a:spcAft>
            </a:pPr>
            <a:endParaRPr lang="en-US" sz="1200" dirty="0"/>
          </a:p>
          <a:p>
            <a:pPr marL="342900" indent="-342900">
              <a:lnSpc>
                <a:spcPct val="120000"/>
              </a:lnSpc>
              <a:spcAft>
                <a:spcPts val="0"/>
              </a:spcAft>
              <a:buFont typeface="+mj-lt"/>
              <a:buAutoNum type="arabicPeriod"/>
            </a:pPr>
            <a:endParaRPr lang="en-US" sz="1200" dirty="0"/>
          </a:p>
          <a:p>
            <a:pPr>
              <a:lnSpc>
                <a:spcPct val="120000"/>
              </a:lnSpc>
              <a:spcAft>
                <a:spcPts val="0"/>
              </a:spcAft>
            </a:pPr>
            <a:endParaRPr lang="en-US" sz="1200" dirty="0"/>
          </a:p>
          <a:p>
            <a:pPr>
              <a:lnSpc>
                <a:spcPct val="120000"/>
              </a:lnSpc>
              <a:spcAft>
                <a:spcPts val="0"/>
              </a:spcAft>
            </a:pPr>
            <a:endParaRPr lang="en-US" sz="1200" dirty="0"/>
          </a:p>
          <a:p>
            <a:endParaRPr lang="en-US" sz="2600" dirty="0"/>
          </a:p>
          <a:p>
            <a:endParaRPr lang="en-US" sz="2600" dirty="0"/>
          </a:p>
        </p:txBody>
      </p:sp>
      <p:sp>
        <p:nvSpPr>
          <p:cNvPr id="13" name="TextBox 12">
            <a:extLst>
              <a:ext uri="{FF2B5EF4-FFF2-40B4-BE49-F238E27FC236}">
                <a16:creationId xmlns:a16="http://schemas.microsoft.com/office/drawing/2014/main" id="{D48DE43C-757B-4B4F-A537-F1FEBF082CE3}"/>
              </a:ext>
            </a:extLst>
          </p:cNvPr>
          <p:cNvSpPr txBox="1"/>
          <p:nvPr/>
        </p:nvSpPr>
        <p:spPr>
          <a:xfrm>
            <a:off x="4572000" y="4580965"/>
            <a:ext cx="3119873" cy="646331"/>
          </a:xfrm>
          <a:prstGeom prst="rect">
            <a:avLst/>
          </a:prstGeom>
          <a:noFill/>
        </p:spPr>
        <p:txBody>
          <a:bodyPr wrap="square" rtlCol="0">
            <a:spAutoFit/>
          </a:bodyPr>
          <a:lstStyle/>
          <a:p>
            <a:r>
              <a:rPr lang="en-US" dirty="0" err="1"/>
              <a:t>With</a:t>
            </a:r>
            <a:r>
              <a:rPr lang="en-US" b="1" u="sng" dirty="0" err="1"/>
              <a:t>OUT</a:t>
            </a:r>
            <a:r>
              <a:rPr lang="en-US" dirty="0"/>
              <a:t> </a:t>
            </a:r>
            <a:r>
              <a:rPr lang="en-US" dirty="0" err="1"/>
              <a:t>facet_wrap</a:t>
            </a:r>
            <a:r>
              <a:rPr lang="en-US" dirty="0"/>
              <a:t>()</a:t>
            </a:r>
          </a:p>
          <a:p>
            <a:endParaRPr lang="en-US" dirty="0"/>
          </a:p>
        </p:txBody>
      </p:sp>
      <p:pic>
        <p:nvPicPr>
          <p:cNvPr id="8" name="Picture 7" descr="A close up of a map&#10;&#10;Description automatically generated">
            <a:extLst>
              <a:ext uri="{FF2B5EF4-FFF2-40B4-BE49-F238E27FC236}">
                <a16:creationId xmlns:a16="http://schemas.microsoft.com/office/drawing/2014/main" id="{386EB9DE-C166-4D8F-A024-AF8FB86AE4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1227" y="1735343"/>
            <a:ext cx="3119873" cy="2791215"/>
          </a:xfrm>
          <a:prstGeom prst="rect">
            <a:avLst/>
          </a:prstGeom>
        </p:spPr>
      </p:pic>
      <p:sp>
        <p:nvSpPr>
          <p:cNvPr id="14" name="TextBox 13">
            <a:extLst>
              <a:ext uri="{FF2B5EF4-FFF2-40B4-BE49-F238E27FC236}">
                <a16:creationId xmlns:a16="http://schemas.microsoft.com/office/drawing/2014/main" id="{31F9813F-D4A7-4856-B2A4-34EEDF211428}"/>
              </a:ext>
            </a:extLst>
          </p:cNvPr>
          <p:cNvSpPr txBox="1"/>
          <p:nvPr/>
        </p:nvSpPr>
        <p:spPr>
          <a:xfrm>
            <a:off x="438409" y="5227296"/>
            <a:ext cx="7253464" cy="923330"/>
          </a:xfrm>
          <a:prstGeom prst="rect">
            <a:avLst/>
          </a:prstGeom>
          <a:noFill/>
        </p:spPr>
        <p:txBody>
          <a:bodyPr wrap="square" rtlCol="0">
            <a:spAutoFit/>
          </a:bodyPr>
          <a:lstStyle/>
          <a:p>
            <a:r>
              <a:rPr lang="en-US" b="1" dirty="0"/>
              <a:t>NOTE:</a:t>
            </a:r>
            <a:r>
              <a:rPr lang="en-US" dirty="0"/>
              <a:t> If you perform transformation like this, you should do them BEFORE you label and title the graphs.  Since I did afterward, the original labels and titles are not accurate to the transformation, so they need to be adjusted. </a:t>
            </a:r>
          </a:p>
        </p:txBody>
      </p:sp>
    </p:spTree>
    <p:extLst>
      <p:ext uri="{BB962C8B-B14F-4D97-AF65-F5344CB8AC3E}">
        <p14:creationId xmlns:p14="http://schemas.microsoft.com/office/powerpoint/2010/main" val="38922202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208335D-0971-4781-BD9C-4BE19A788DF9}"/>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1703" b="1703"/>
          <a:stretch>
            <a:fillRect/>
          </a:stretch>
        </p:blipFill>
        <p:spPr>
          <a:xfrm>
            <a:off x="0" y="0"/>
            <a:ext cx="9144000" cy="4014507"/>
          </a:xfrm>
        </p:spPr>
      </p:pic>
      <p:sp>
        <p:nvSpPr>
          <p:cNvPr id="3" name="Text Placeholder 2">
            <a:extLst>
              <a:ext uri="{FF2B5EF4-FFF2-40B4-BE49-F238E27FC236}">
                <a16:creationId xmlns:a16="http://schemas.microsoft.com/office/drawing/2014/main" id="{D9748FB9-F5E6-4809-90F0-7BB924F685B2}"/>
              </a:ext>
            </a:extLst>
          </p:cNvPr>
          <p:cNvSpPr>
            <a:spLocks noGrp="1"/>
          </p:cNvSpPr>
          <p:nvPr>
            <p:ph type="body" sz="quarter" idx="10"/>
          </p:nvPr>
        </p:nvSpPr>
        <p:spPr/>
        <p:txBody>
          <a:bodyPr/>
          <a:lstStyle/>
          <a:p>
            <a:r>
              <a:rPr lang="en-US"/>
              <a:t>Questions?</a:t>
            </a:r>
          </a:p>
        </p:txBody>
      </p:sp>
      <p:pic>
        <p:nvPicPr>
          <p:cNvPr id="4" name="Picture 3">
            <a:extLst>
              <a:ext uri="{FF2B5EF4-FFF2-40B4-BE49-F238E27FC236}">
                <a16:creationId xmlns:a16="http://schemas.microsoft.com/office/drawing/2014/main" id="{EE54FFB3-9EB1-4A9B-9A31-1617319CB7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5" name="Text Placeholder 2">
            <a:extLst>
              <a:ext uri="{FF2B5EF4-FFF2-40B4-BE49-F238E27FC236}">
                <a16:creationId xmlns:a16="http://schemas.microsoft.com/office/drawing/2014/main" id="{8D12BB27-376A-4A10-960B-520FEF7D5976}"/>
              </a:ext>
            </a:extLst>
          </p:cNvPr>
          <p:cNvSpPr txBox="1">
            <a:spLocks/>
          </p:cNvSpPr>
          <p:nvPr/>
        </p:nvSpPr>
        <p:spPr>
          <a:xfrm>
            <a:off x="561922" y="5089358"/>
            <a:ext cx="4130429" cy="959750"/>
          </a:xfrm>
          <a:prstGeom prst="rect">
            <a:avLst/>
          </a:prstGeom>
        </p:spPr>
        <p:txBody>
          <a:bodyPr vert="horz" lIns="91440" tIns="45720" rIns="91440" bIns="45720" rtlCol="0">
            <a:normAutofit/>
          </a:bodyPr>
          <a:lstStyle>
            <a:lvl1pPr marL="0" indent="0" algn="l" defTabSz="887553" rtl="0" eaLnBrk="1" latinLnBrk="0" hangingPunct="1">
              <a:lnSpc>
                <a:spcPct val="90000"/>
              </a:lnSpc>
              <a:spcBef>
                <a:spcPts val="971"/>
              </a:spcBef>
              <a:buFont typeface="Arial" panose="020B0604020202020204" pitchFamily="34" charset="0"/>
              <a:buNone/>
              <a:defRPr lang="en-US" sz="2294"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665665" indent="-221888" algn="l" defTabSz="887553" rtl="0" eaLnBrk="1" latinLnBrk="0" hangingPunct="1">
              <a:lnSpc>
                <a:spcPct val="90000"/>
              </a:lnSpc>
              <a:spcBef>
                <a:spcPts val="485"/>
              </a:spcBef>
              <a:buFont typeface="Arial" panose="020B0604020202020204" pitchFamily="34" charset="0"/>
              <a:buChar char="•"/>
              <a:defRPr sz="233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2pPr>
            <a:lvl3pPr marL="1109442" indent="-221888" algn="l" defTabSz="887553" rtl="0" eaLnBrk="1" latinLnBrk="0" hangingPunct="1">
              <a:lnSpc>
                <a:spcPct val="90000"/>
              </a:lnSpc>
              <a:spcBef>
                <a:spcPts val="485"/>
              </a:spcBef>
              <a:buFont typeface="Arial" panose="020B0604020202020204" pitchFamily="34" charset="0"/>
              <a:buChar char="•"/>
              <a:defRPr sz="1941"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3pPr>
            <a:lvl4pPr marL="1553218"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4pPr>
            <a:lvl5pPr marL="1996995"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5pPr>
            <a:lvl6pPr marL="244077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6pPr>
            <a:lvl7pPr marL="2884548"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7pPr>
            <a:lvl8pPr marL="3328325"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8pPr>
            <a:lvl9pPr marL="377210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9pPr>
          </a:lstStyle>
          <a:p>
            <a:r>
              <a:rPr lang="en-US" dirty="0">
                <a:solidFill>
                  <a:schemeClr val="tx1"/>
                </a:solidFill>
              </a:rPr>
              <a:t>Jeremy Guinta</a:t>
            </a:r>
          </a:p>
          <a:p>
            <a:r>
              <a:rPr lang="en-US" dirty="0">
                <a:solidFill>
                  <a:schemeClr val="tx1"/>
                </a:solidFill>
              </a:rPr>
              <a:t>jeremy.guinta@ankura.com</a:t>
            </a:r>
          </a:p>
        </p:txBody>
      </p:sp>
    </p:spTree>
    <p:extLst>
      <p:ext uri="{BB962C8B-B14F-4D97-AF65-F5344CB8AC3E}">
        <p14:creationId xmlns:p14="http://schemas.microsoft.com/office/powerpoint/2010/main" val="2871636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Data Graphics</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6" name="Content Placeholder 2">
            <a:extLst>
              <a:ext uri="{FF2B5EF4-FFF2-40B4-BE49-F238E27FC236}">
                <a16:creationId xmlns:a16="http://schemas.microsoft.com/office/drawing/2014/main" id="{FD4957DD-A221-4F55-A76A-57D87A8174F6}"/>
              </a:ext>
            </a:extLst>
          </p:cNvPr>
          <p:cNvSpPr txBox="1">
            <a:spLocks/>
          </p:cNvSpPr>
          <p:nvPr/>
        </p:nvSpPr>
        <p:spPr>
          <a:xfrm>
            <a:off x="348452" y="1954531"/>
            <a:ext cx="8484399" cy="2203481"/>
          </a:xfrm>
          <a:prstGeom prst="rect">
            <a:avLst/>
          </a:prstGeom>
        </p:spPr>
        <p:txBody>
          <a:bodyPr>
            <a:normAutofit/>
          </a:bodyPr>
          <a:lstStyle>
            <a:lvl1pPr marL="221888" indent="-221888" algn="l" defTabSz="887553" rtl="0" eaLnBrk="1" latinLnBrk="0" hangingPunct="1">
              <a:lnSpc>
                <a:spcPct val="90000"/>
              </a:lnSpc>
              <a:spcBef>
                <a:spcPts val="971"/>
              </a:spcBef>
              <a:buFont typeface="Arial" panose="020B0604020202020204" pitchFamily="34" charset="0"/>
              <a:buChar char="•"/>
              <a:defRPr sz="2718"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vl2pPr marL="665665" indent="-221888" algn="l" defTabSz="887553" rtl="0" eaLnBrk="1" latinLnBrk="0" hangingPunct="1">
              <a:lnSpc>
                <a:spcPct val="90000"/>
              </a:lnSpc>
              <a:spcBef>
                <a:spcPts val="485"/>
              </a:spcBef>
              <a:buFont typeface="Arial" panose="020B0604020202020204" pitchFamily="34" charset="0"/>
              <a:buChar char="•"/>
              <a:defRPr sz="233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2pPr>
            <a:lvl3pPr marL="1109442" indent="-221888" algn="l" defTabSz="887553" rtl="0" eaLnBrk="1" latinLnBrk="0" hangingPunct="1">
              <a:lnSpc>
                <a:spcPct val="90000"/>
              </a:lnSpc>
              <a:spcBef>
                <a:spcPts val="485"/>
              </a:spcBef>
              <a:buFont typeface="Arial" panose="020B0604020202020204" pitchFamily="34" charset="0"/>
              <a:buChar char="•"/>
              <a:defRPr sz="1941"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3pPr>
            <a:lvl4pPr marL="1553218"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4pPr>
            <a:lvl5pPr marL="1996995"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5pPr>
            <a:lvl6pPr marL="244077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6pPr>
            <a:lvl7pPr marL="2884548"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7pPr>
            <a:lvl8pPr marL="3328325"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8pPr>
            <a:lvl9pPr marL="377210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9pPr>
          </a:lstStyle>
          <a:p>
            <a:pPr>
              <a:lnSpc>
                <a:spcPct val="100000"/>
              </a:lnSpc>
            </a:pPr>
            <a:r>
              <a:rPr lang="en-US" sz="2400" u="sng"/>
              <a:t>Why Data Graphics?</a:t>
            </a:r>
            <a:r>
              <a:rPr lang="en-US" sz="2400"/>
              <a:t>  </a:t>
            </a:r>
            <a:r>
              <a:rPr lang="en-US" sz="2400" b="1"/>
              <a:t>Because pictures have meaning where numbers may not.</a:t>
            </a:r>
          </a:p>
          <a:p>
            <a:pPr marL="728663" lvl="1" indent="-385763">
              <a:buFont typeface="+mj-lt"/>
              <a:buAutoNum type="arabicPeriod"/>
            </a:pPr>
            <a:endParaRPr lang="en-US"/>
          </a:p>
          <a:p>
            <a:pPr marL="728663" lvl="1" indent="-385763">
              <a:buFont typeface="+mj-lt"/>
              <a:buAutoNum type="arabicPeriod"/>
            </a:pPr>
            <a:endParaRPr lang="en-US"/>
          </a:p>
          <a:p>
            <a:pPr marL="728663" lvl="1" indent="-385763">
              <a:buFont typeface="+mj-lt"/>
              <a:buAutoNum type="arabicPeriod"/>
            </a:pPr>
            <a:endParaRPr lang="en-US"/>
          </a:p>
          <a:p>
            <a:pPr marL="728663" lvl="1" indent="-385763">
              <a:buFont typeface="+mj-lt"/>
              <a:buAutoNum type="arabicPeriod"/>
            </a:pPr>
            <a:endParaRPr lang="en-US"/>
          </a:p>
          <a:p>
            <a:pPr marL="728663" lvl="1" indent="-385763">
              <a:buFont typeface="+mj-lt"/>
              <a:buAutoNum type="arabicPeriod"/>
            </a:pPr>
            <a:endParaRPr lang="en-US"/>
          </a:p>
          <a:p>
            <a:pPr marL="342900" lvl="1" indent="0">
              <a:buFont typeface="Arial" panose="020B0604020202020204" pitchFamily="34" charset="0"/>
              <a:buNone/>
            </a:pPr>
            <a:endParaRPr lang="en-US" dirty="0"/>
          </a:p>
        </p:txBody>
      </p:sp>
      <p:pic>
        <p:nvPicPr>
          <p:cNvPr id="8" name="Picture 7">
            <a:extLst>
              <a:ext uri="{FF2B5EF4-FFF2-40B4-BE49-F238E27FC236}">
                <a16:creationId xmlns:a16="http://schemas.microsoft.com/office/drawing/2014/main" id="{ABCBFFEE-FDB8-453D-AC0F-6E1C9B9C4E45}"/>
              </a:ext>
            </a:extLst>
          </p:cNvPr>
          <p:cNvPicPr>
            <a:picLocks noChangeAspect="1"/>
          </p:cNvPicPr>
          <p:nvPr/>
        </p:nvPicPr>
        <p:blipFill>
          <a:blip r:embed="rId3"/>
          <a:stretch>
            <a:fillRect/>
          </a:stretch>
        </p:blipFill>
        <p:spPr>
          <a:xfrm>
            <a:off x="348452" y="2830686"/>
            <a:ext cx="4332961" cy="2313360"/>
          </a:xfrm>
          <a:prstGeom prst="rect">
            <a:avLst/>
          </a:prstGeom>
        </p:spPr>
      </p:pic>
      <p:pic>
        <p:nvPicPr>
          <p:cNvPr id="9" name="Picture 8" descr="A picture containing sky, outdoor, water, line&#10;&#10;Description generated with very high confidence">
            <a:extLst>
              <a:ext uri="{FF2B5EF4-FFF2-40B4-BE49-F238E27FC236}">
                <a16:creationId xmlns:a16="http://schemas.microsoft.com/office/drawing/2014/main" id="{DEB2BA1C-B099-4CE2-8F0B-765414ADB354}"/>
              </a:ext>
            </a:extLst>
          </p:cNvPr>
          <p:cNvPicPr>
            <a:picLocks noChangeAspect="1"/>
          </p:cNvPicPr>
          <p:nvPr/>
        </p:nvPicPr>
        <p:blipFill>
          <a:blip r:embed="rId4"/>
          <a:stretch>
            <a:fillRect/>
          </a:stretch>
        </p:blipFill>
        <p:spPr>
          <a:xfrm>
            <a:off x="4750419" y="2694968"/>
            <a:ext cx="4023368" cy="2926086"/>
          </a:xfrm>
          <a:prstGeom prst="rect">
            <a:avLst/>
          </a:prstGeom>
        </p:spPr>
      </p:pic>
      <p:sp>
        <p:nvSpPr>
          <p:cNvPr id="11" name="TextBox 10">
            <a:extLst>
              <a:ext uri="{FF2B5EF4-FFF2-40B4-BE49-F238E27FC236}">
                <a16:creationId xmlns:a16="http://schemas.microsoft.com/office/drawing/2014/main" id="{2C51EC19-F0FE-4B74-9F79-1EBC778D4FCE}"/>
              </a:ext>
            </a:extLst>
          </p:cNvPr>
          <p:cNvSpPr txBox="1"/>
          <p:nvPr/>
        </p:nvSpPr>
        <p:spPr>
          <a:xfrm>
            <a:off x="4750420" y="2494245"/>
            <a:ext cx="4532717" cy="369332"/>
          </a:xfrm>
          <a:prstGeom prst="rect">
            <a:avLst/>
          </a:prstGeom>
          <a:noFill/>
        </p:spPr>
        <p:txBody>
          <a:bodyPr wrap="square" rtlCol="0">
            <a:spAutoFit/>
          </a:bodyPr>
          <a:lstStyle/>
          <a:p>
            <a:r>
              <a:rPr lang="en-US" dirty="0">
                <a:latin typeface="Calibri Light" panose="020F0302020204030204" pitchFamily="34" charset="0"/>
                <a:cs typeface="Calibri Light" panose="020F0302020204030204" pitchFamily="34" charset="0"/>
              </a:rPr>
              <a:t>Distribution of Employees’ Heights at Ankura</a:t>
            </a:r>
          </a:p>
        </p:txBody>
      </p:sp>
    </p:spTree>
    <p:extLst>
      <p:ext uri="{BB962C8B-B14F-4D97-AF65-F5344CB8AC3E}">
        <p14:creationId xmlns:p14="http://schemas.microsoft.com/office/powerpoint/2010/main" val="3283936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Data Graphics</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6" name="Content Placeholder 2">
            <a:extLst>
              <a:ext uri="{FF2B5EF4-FFF2-40B4-BE49-F238E27FC236}">
                <a16:creationId xmlns:a16="http://schemas.microsoft.com/office/drawing/2014/main" id="{8DB57018-61DC-4232-BDAF-6AFDD4315884}"/>
              </a:ext>
            </a:extLst>
          </p:cNvPr>
          <p:cNvSpPr txBox="1">
            <a:spLocks/>
          </p:cNvSpPr>
          <p:nvPr/>
        </p:nvSpPr>
        <p:spPr>
          <a:xfrm>
            <a:off x="348452" y="1954531"/>
            <a:ext cx="8484399" cy="2203481"/>
          </a:xfrm>
          <a:prstGeom prst="rect">
            <a:avLst/>
          </a:prstGeom>
        </p:spPr>
        <p:txBody>
          <a:bodyPr>
            <a:normAutofit/>
          </a:bodyPr>
          <a:lstStyle>
            <a:lvl1pPr marL="221888" indent="-221888" algn="l" defTabSz="887553" rtl="0" eaLnBrk="1" latinLnBrk="0" hangingPunct="1">
              <a:lnSpc>
                <a:spcPct val="90000"/>
              </a:lnSpc>
              <a:spcBef>
                <a:spcPts val="971"/>
              </a:spcBef>
              <a:buFont typeface="Arial" panose="020B0604020202020204" pitchFamily="34" charset="0"/>
              <a:buChar char="•"/>
              <a:defRPr sz="2718"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vl2pPr marL="665665" indent="-221888" algn="l" defTabSz="887553" rtl="0" eaLnBrk="1" latinLnBrk="0" hangingPunct="1">
              <a:lnSpc>
                <a:spcPct val="90000"/>
              </a:lnSpc>
              <a:spcBef>
                <a:spcPts val="485"/>
              </a:spcBef>
              <a:buFont typeface="Arial" panose="020B0604020202020204" pitchFamily="34" charset="0"/>
              <a:buChar char="•"/>
              <a:defRPr sz="233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2pPr>
            <a:lvl3pPr marL="1109442" indent="-221888" algn="l" defTabSz="887553" rtl="0" eaLnBrk="1" latinLnBrk="0" hangingPunct="1">
              <a:lnSpc>
                <a:spcPct val="90000"/>
              </a:lnSpc>
              <a:spcBef>
                <a:spcPts val="485"/>
              </a:spcBef>
              <a:buFont typeface="Arial" panose="020B0604020202020204" pitchFamily="34" charset="0"/>
              <a:buChar char="•"/>
              <a:defRPr sz="1941"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3pPr>
            <a:lvl4pPr marL="1553218"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4pPr>
            <a:lvl5pPr marL="1996995"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5pPr>
            <a:lvl6pPr marL="244077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6pPr>
            <a:lvl7pPr marL="2884548"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7pPr>
            <a:lvl8pPr marL="3328325"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8pPr>
            <a:lvl9pPr marL="377210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9pPr>
          </a:lstStyle>
          <a:p>
            <a:pPr>
              <a:lnSpc>
                <a:spcPct val="100000"/>
              </a:lnSpc>
            </a:pPr>
            <a:r>
              <a:rPr lang="en-US" sz="2400" u="sng"/>
              <a:t>Let’s take it a step further.</a:t>
            </a:r>
            <a:r>
              <a:rPr lang="en-US" sz="2400"/>
              <a:t>  </a:t>
            </a:r>
            <a:endParaRPr lang="en-US" sz="2400" b="1"/>
          </a:p>
          <a:p>
            <a:pPr marL="728663" lvl="1" indent="-385763">
              <a:buFont typeface="+mj-lt"/>
              <a:buAutoNum type="arabicPeriod"/>
            </a:pPr>
            <a:endParaRPr lang="en-US"/>
          </a:p>
          <a:p>
            <a:pPr marL="728663" lvl="1" indent="-385763">
              <a:buFont typeface="+mj-lt"/>
              <a:buAutoNum type="arabicPeriod"/>
            </a:pPr>
            <a:endParaRPr lang="en-US"/>
          </a:p>
          <a:p>
            <a:pPr marL="728663" lvl="1" indent="-385763">
              <a:buFont typeface="+mj-lt"/>
              <a:buAutoNum type="arabicPeriod"/>
            </a:pPr>
            <a:endParaRPr lang="en-US"/>
          </a:p>
          <a:p>
            <a:pPr marL="728663" lvl="1" indent="-385763">
              <a:buFont typeface="+mj-lt"/>
              <a:buAutoNum type="arabicPeriod"/>
            </a:pPr>
            <a:endParaRPr lang="en-US"/>
          </a:p>
          <a:p>
            <a:pPr marL="728663" lvl="1" indent="-385763">
              <a:buFont typeface="+mj-lt"/>
              <a:buAutoNum type="arabicPeriod"/>
            </a:pPr>
            <a:endParaRPr lang="en-US"/>
          </a:p>
          <a:p>
            <a:pPr marL="342900" lvl="1" indent="0">
              <a:buFont typeface="Arial" panose="020B0604020202020204" pitchFamily="34" charset="0"/>
              <a:buNone/>
            </a:pPr>
            <a:endParaRPr lang="en-US" dirty="0"/>
          </a:p>
        </p:txBody>
      </p:sp>
      <p:pic>
        <p:nvPicPr>
          <p:cNvPr id="8" name="Picture 7">
            <a:extLst>
              <a:ext uri="{FF2B5EF4-FFF2-40B4-BE49-F238E27FC236}">
                <a16:creationId xmlns:a16="http://schemas.microsoft.com/office/drawing/2014/main" id="{289D55F6-46E4-4C26-90A1-2E9D76AD62AD}"/>
              </a:ext>
            </a:extLst>
          </p:cNvPr>
          <p:cNvPicPr>
            <a:picLocks noChangeAspect="1"/>
          </p:cNvPicPr>
          <p:nvPr/>
        </p:nvPicPr>
        <p:blipFill>
          <a:blip r:embed="rId3"/>
          <a:stretch>
            <a:fillRect/>
          </a:stretch>
        </p:blipFill>
        <p:spPr>
          <a:xfrm>
            <a:off x="348452" y="2835437"/>
            <a:ext cx="4332961" cy="2313360"/>
          </a:xfrm>
          <a:prstGeom prst="rect">
            <a:avLst/>
          </a:prstGeom>
        </p:spPr>
      </p:pic>
      <p:sp>
        <p:nvSpPr>
          <p:cNvPr id="9" name="TextBox 8">
            <a:extLst>
              <a:ext uri="{FF2B5EF4-FFF2-40B4-BE49-F238E27FC236}">
                <a16:creationId xmlns:a16="http://schemas.microsoft.com/office/drawing/2014/main" id="{F28E8C54-DA7A-4E9D-9716-F1395C783383}"/>
              </a:ext>
            </a:extLst>
          </p:cNvPr>
          <p:cNvSpPr txBox="1"/>
          <p:nvPr/>
        </p:nvSpPr>
        <p:spPr>
          <a:xfrm>
            <a:off x="5106641" y="3088153"/>
            <a:ext cx="3429000" cy="1938992"/>
          </a:xfrm>
          <a:prstGeom prst="rect">
            <a:avLst/>
          </a:prstGeom>
          <a:noFill/>
        </p:spPr>
        <p:txBody>
          <a:bodyPr wrap="square" rtlCol="0">
            <a:spAutoFit/>
          </a:bodyPr>
          <a:lstStyle/>
          <a:p>
            <a:r>
              <a:rPr lang="en-US" sz="2000" dirty="0">
                <a:latin typeface="Calibri Light" panose="020F0302020204030204" pitchFamily="34" charset="0"/>
                <a:cs typeface="Calibri Light" panose="020F0302020204030204" pitchFamily="34" charset="0"/>
              </a:rPr>
              <a:t>Let’s color code men vs. women’s heights.   </a:t>
            </a:r>
          </a:p>
          <a:p>
            <a:endParaRPr lang="en-US" sz="2000" dirty="0">
              <a:latin typeface="Calibri Light" panose="020F0302020204030204" pitchFamily="34" charset="0"/>
              <a:cs typeface="Calibri Light" panose="020F0302020204030204" pitchFamily="34" charset="0"/>
            </a:endParaRPr>
          </a:p>
          <a:p>
            <a:r>
              <a:rPr lang="en-US" sz="2000" dirty="0">
                <a:latin typeface="Calibri Light" panose="020F0302020204030204" pitchFamily="34" charset="0"/>
                <a:cs typeface="Calibri Light" panose="020F0302020204030204" pitchFamily="34" charset="0"/>
              </a:rPr>
              <a:t>With additional information, we can plot the data again, and this time tell a different story.</a:t>
            </a:r>
          </a:p>
        </p:txBody>
      </p:sp>
    </p:spTree>
    <p:extLst>
      <p:ext uri="{BB962C8B-B14F-4D97-AF65-F5344CB8AC3E}">
        <p14:creationId xmlns:p14="http://schemas.microsoft.com/office/powerpoint/2010/main" val="1208226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Data Graphics</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6" name="Content Placeholder 2">
            <a:extLst>
              <a:ext uri="{FF2B5EF4-FFF2-40B4-BE49-F238E27FC236}">
                <a16:creationId xmlns:a16="http://schemas.microsoft.com/office/drawing/2014/main" id="{A5499303-1E7F-4D05-9FB2-8D3DDF5FF258}"/>
              </a:ext>
            </a:extLst>
          </p:cNvPr>
          <p:cNvSpPr txBox="1">
            <a:spLocks/>
          </p:cNvSpPr>
          <p:nvPr/>
        </p:nvSpPr>
        <p:spPr>
          <a:xfrm>
            <a:off x="348452" y="1954531"/>
            <a:ext cx="8484399" cy="2203481"/>
          </a:xfrm>
          <a:prstGeom prst="rect">
            <a:avLst/>
          </a:prstGeom>
        </p:spPr>
        <p:txBody>
          <a:bodyPr>
            <a:normAutofit/>
          </a:bodyPr>
          <a:lstStyle>
            <a:lvl1pPr marL="221888" indent="-221888" algn="l" defTabSz="887553" rtl="0" eaLnBrk="1" latinLnBrk="0" hangingPunct="1">
              <a:lnSpc>
                <a:spcPct val="90000"/>
              </a:lnSpc>
              <a:spcBef>
                <a:spcPts val="971"/>
              </a:spcBef>
              <a:buFont typeface="Arial" panose="020B0604020202020204" pitchFamily="34" charset="0"/>
              <a:buChar char="•"/>
              <a:defRPr sz="2718"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vl2pPr marL="665665" indent="-221888" algn="l" defTabSz="887553" rtl="0" eaLnBrk="1" latinLnBrk="0" hangingPunct="1">
              <a:lnSpc>
                <a:spcPct val="90000"/>
              </a:lnSpc>
              <a:spcBef>
                <a:spcPts val="485"/>
              </a:spcBef>
              <a:buFont typeface="Arial" panose="020B0604020202020204" pitchFamily="34" charset="0"/>
              <a:buChar char="•"/>
              <a:defRPr sz="233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2pPr>
            <a:lvl3pPr marL="1109442" indent="-221888" algn="l" defTabSz="887553" rtl="0" eaLnBrk="1" latinLnBrk="0" hangingPunct="1">
              <a:lnSpc>
                <a:spcPct val="90000"/>
              </a:lnSpc>
              <a:spcBef>
                <a:spcPts val="485"/>
              </a:spcBef>
              <a:buFont typeface="Arial" panose="020B0604020202020204" pitchFamily="34" charset="0"/>
              <a:buChar char="•"/>
              <a:defRPr sz="1941"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3pPr>
            <a:lvl4pPr marL="1553218"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4pPr>
            <a:lvl5pPr marL="1996995"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5pPr>
            <a:lvl6pPr marL="244077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6pPr>
            <a:lvl7pPr marL="2884548"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7pPr>
            <a:lvl8pPr marL="3328325"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8pPr>
            <a:lvl9pPr marL="377210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9pPr>
          </a:lstStyle>
          <a:p>
            <a:pPr>
              <a:lnSpc>
                <a:spcPct val="100000"/>
              </a:lnSpc>
            </a:pPr>
            <a:r>
              <a:rPr lang="en-US" sz="2400" u="sng"/>
              <a:t>Let’s take it a step further.</a:t>
            </a:r>
            <a:r>
              <a:rPr lang="en-US" sz="2400"/>
              <a:t>  </a:t>
            </a:r>
            <a:endParaRPr lang="en-US" sz="2400" b="1"/>
          </a:p>
          <a:p>
            <a:pPr marL="728663" lvl="1" indent="-385763">
              <a:buFont typeface="+mj-lt"/>
              <a:buAutoNum type="arabicPeriod"/>
            </a:pPr>
            <a:endParaRPr lang="en-US"/>
          </a:p>
          <a:p>
            <a:pPr marL="728663" lvl="1" indent="-385763">
              <a:buFont typeface="+mj-lt"/>
              <a:buAutoNum type="arabicPeriod"/>
            </a:pPr>
            <a:endParaRPr lang="en-US"/>
          </a:p>
          <a:p>
            <a:pPr marL="728663" lvl="1" indent="-385763">
              <a:buFont typeface="+mj-lt"/>
              <a:buAutoNum type="arabicPeriod"/>
            </a:pPr>
            <a:endParaRPr lang="en-US"/>
          </a:p>
          <a:p>
            <a:pPr marL="728663" lvl="1" indent="-385763">
              <a:buFont typeface="+mj-lt"/>
              <a:buAutoNum type="arabicPeriod"/>
            </a:pPr>
            <a:endParaRPr lang="en-US"/>
          </a:p>
          <a:p>
            <a:pPr marL="728663" lvl="1" indent="-385763">
              <a:buFont typeface="+mj-lt"/>
              <a:buAutoNum type="arabicPeriod"/>
            </a:pPr>
            <a:endParaRPr lang="en-US"/>
          </a:p>
          <a:p>
            <a:pPr marL="342900" lvl="1" indent="0">
              <a:buFont typeface="Arial" panose="020B0604020202020204" pitchFamily="34" charset="0"/>
              <a:buNone/>
            </a:pPr>
            <a:endParaRPr lang="en-US" dirty="0"/>
          </a:p>
        </p:txBody>
      </p:sp>
      <p:pic>
        <p:nvPicPr>
          <p:cNvPr id="8" name="Picture 7" descr="A picture containing sky, outdoor, ground&#10;&#10;Description generated with high confidence">
            <a:extLst>
              <a:ext uri="{FF2B5EF4-FFF2-40B4-BE49-F238E27FC236}">
                <a16:creationId xmlns:a16="http://schemas.microsoft.com/office/drawing/2014/main" id="{11BF66D0-EC8E-49DA-AC5D-67D9DEEAD054}"/>
              </a:ext>
            </a:extLst>
          </p:cNvPr>
          <p:cNvPicPr>
            <a:picLocks noChangeAspect="1"/>
          </p:cNvPicPr>
          <p:nvPr/>
        </p:nvPicPr>
        <p:blipFill>
          <a:blip r:embed="rId3"/>
          <a:stretch>
            <a:fillRect/>
          </a:stretch>
        </p:blipFill>
        <p:spPr>
          <a:xfrm>
            <a:off x="4211150" y="2924067"/>
            <a:ext cx="4023368" cy="2926086"/>
          </a:xfrm>
          <a:prstGeom prst="rect">
            <a:avLst/>
          </a:prstGeom>
        </p:spPr>
      </p:pic>
      <p:sp>
        <p:nvSpPr>
          <p:cNvPr id="9" name="TextBox 8">
            <a:extLst>
              <a:ext uri="{FF2B5EF4-FFF2-40B4-BE49-F238E27FC236}">
                <a16:creationId xmlns:a16="http://schemas.microsoft.com/office/drawing/2014/main" id="{F1AB4854-4CFA-462D-A344-E77CD012F3CD}"/>
              </a:ext>
            </a:extLst>
          </p:cNvPr>
          <p:cNvSpPr txBox="1"/>
          <p:nvPr/>
        </p:nvSpPr>
        <p:spPr>
          <a:xfrm>
            <a:off x="524987" y="3056271"/>
            <a:ext cx="3429000" cy="2400657"/>
          </a:xfrm>
          <a:prstGeom prst="rect">
            <a:avLst/>
          </a:prstGeom>
          <a:noFill/>
        </p:spPr>
        <p:txBody>
          <a:bodyPr wrap="square" rtlCol="0">
            <a:spAutoFit/>
          </a:bodyPr>
          <a:lstStyle/>
          <a:p>
            <a:r>
              <a:rPr lang="en-US" sz="2000" dirty="0">
                <a:latin typeface="Calibri Light" panose="020F0302020204030204" pitchFamily="34" charset="0"/>
                <a:cs typeface="Calibri Light" panose="020F0302020204030204" pitchFamily="34" charset="0"/>
              </a:rPr>
              <a:t>Our story has a simple conclusion: </a:t>
            </a:r>
          </a:p>
          <a:p>
            <a:endParaRPr lang="en-US" sz="2000" dirty="0">
              <a:latin typeface="Calibri Light" panose="020F0302020204030204" pitchFamily="34" charset="0"/>
              <a:cs typeface="Calibri Light" panose="020F0302020204030204" pitchFamily="34" charset="0"/>
            </a:endParaRPr>
          </a:p>
          <a:p>
            <a:pPr marL="342900" indent="-342900">
              <a:buFont typeface="Arial" panose="020B0604020202020204" pitchFamily="34" charset="0"/>
              <a:buChar char="•"/>
            </a:pPr>
            <a:r>
              <a:rPr lang="en-US" dirty="0">
                <a:latin typeface="Calibri Light" panose="020F0302020204030204" pitchFamily="34" charset="0"/>
                <a:cs typeface="Calibri Light" panose="020F0302020204030204" pitchFamily="34" charset="0"/>
              </a:rPr>
              <a:t>On average, Men are taller than Women. </a:t>
            </a:r>
          </a:p>
          <a:p>
            <a:pPr marL="342900" indent="-342900">
              <a:buFont typeface="Arial" panose="020B0604020202020204" pitchFamily="34" charset="0"/>
              <a:buChar char="•"/>
            </a:pPr>
            <a:endParaRPr lang="en-US" dirty="0">
              <a:latin typeface="Calibri Light" panose="020F0302020204030204" pitchFamily="34" charset="0"/>
              <a:cs typeface="Calibri Light" panose="020F0302020204030204" pitchFamily="34" charset="0"/>
            </a:endParaRPr>
          </a:p>
          <a:p>
            <a:pPr marL="342900" indent="-342900">
              <a:buFont typeface="Arial" panose="020B0604020202020204" pitchFamily="34" charset="0"/>
              <a:buChar char="•"/>
            </a:pPr>
            <a:r>
              <a:rPr lang="en-US" dirty="0">
                <a:latin typeface="Calibri Light" panose="020F0302020204030204" pitchFamily="34" charset="0"/>
                <a:cs typeface="Calibri Light" panose="020F0302020204030204" pitchFamily="34" charset="0"/>
              </a:rPr>
              <a:t>However, some Women will be Taller than Men.</a:t>
            </a:r>
          </a:p>
        </p:txBody>
      </p:sp>
      <p:sp>
        <p:nvSpPr>
          <p:cNvPr id="11" name="TextBox 10">
            <a:extLst>
              <a:ext uri="{FF2B5EF4-FFF2-40B4-BE49-F238E27FC236}">
                <a16:creationId xmlns:a16="http://schemas.microsoft.com/office/drawing/2014/main" id="{9824EB14-539D-4ED5-94C4-7AF1D4BFD4EC}"/>
              </a:ext>
            </a:extLst>
          </p:cNvPr>
          <p:cNvSpPr txBox="1"/>
          <p:nvPr/>
        </p:nvSpPr>
        <p:spPr>
          <a:xfrm>
            <a:off x="4180137" y="2477740"/>
            <a:ext cx="4532717" cy="646331"/>
          </a:xfrm>
          <a:prstGeom prst="rect">
            <a:avLst/>
          </a:prstGeom>
          <a:noFill/>
        </p:spPr>
        <p:txBody>
          <a:bodyPr wrap="square" rtlCol="0">
            <a:spAutoFit/>
          </a:bodyPr>
          <a:lstStyle/>
          <a:p>
            <a:r>
              <a:rPr lang="en-US" dirty="0">
                <a:latin typeface="Calibri Light" panose="020F0302020204030204" pitchFamily="34" charset="0"/>
                <a:cs typeface="Calibri Light" panose="020F0302020204030204" pitchFamily="34" charset="0"/>
              </a:rPr>
              <a:t>On Average, Men are Taller than Women at Ankura</a:t>
            </a:r>
          </a:p>
        </p:txBody>
      </p:sp>
    </p:spTree>
    <p:extLst>
      <p:ext uri="{BB962C8B-B14F-4D97-AF65-F5344CB8AC3E}">
        <p14:creationId xmlns:p14="http://schemas.microsoft.com/office/powerpoint/2010/main" val="2573838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Data Graphics</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6" name="Content Placeholder 2">
            <a:extLst>
              <a:ext uri="{FF2B5EF4-FFF2-40B4-BE49-F238E27FC236}">
                <a16:creationId xmlns:a16="http://schemas.microsoft.com/office/drawing/2014/main" id="{BF28D265-6931-44DD-A681-D788AEC18137}"/>
              </a:ext>
            </a:extLst>
          </p:cNvPr>
          <p:cNvSpPr txBox="1">
            <a:spLocks/>
          </p:cNvSpPr>
          <p:nvPr/>
        </p:nvSpPr>
        <p:spPr>
          <a:xfrm>
            <a:off x="348452" y="1463040"/>
            <a:ext cx="6875309" cy="4876800"/>
          </a:xfrm>
          <a:prstGeom prst="rect">
            <a:avLst/>
          </a:prstGeom>
        </p:spPr>
        <p:txBody>
          <a:bodyPr>
            <a:normAutofit/>
          </a:bodyPr>
          <a:lstStyle>
            <a:lvl1pPr marL="221888" indent="-221888" algn="l" defTabSz="887553" rtl="0" eaLnBrk="1" latinLnBrk="0" hangingPunct="1">
              <a:lnSpc>
                <a:spcPct val="90000"/>
              </a:lnSpc>
              <a:spcBef>
                <a:spcPts val="971"/>
              </a:spcBef>
              <a:buFont typeface="Arial" panose="020B0604020202020204" pitchFamily="34" charset="0"/>
              <a:buChar char="•"/>
              <a:defRPr sz="2718"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vl2pPr marL="665665" indent="-221888" algn="l" defTabSz="887553" rtl="0" eaLnBrk="1" latinLnBrk="0" hangingPunct="1">
              <a:lnSpc>
                <a:spcPct val="90000"/>
              </a:lnSpc>
              <a:spcBef>
                <a:spcPts val="485"/>
              </a:spcBef>
              <a:buFont typeface="Arial" panose="020B0604020202020204" pitchFamily="34" charset="0"/>
              <a:buChar char="•"/>
              <a:defRPr sz="233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2pPr>
            <a:lvl3pPr marL="1109442" indent="-221888" algn="l" defTabSz="887553" rtl="0" eaLnBrk="1" latinLnBrk="0" hangingPunct="1">
              <a:lnSpc>
                <a:spcPct val="90000"/>
              </a:lnSpc>
              <a:spcBef>
                <a:spcPts val="485"/>
              </a:spcBef>
              <a:buFont typeface="Arial" panose="020B0604020202020204" pitchFamily="34" charset="0"/>
              <a:buChar char="•"/>
              <a:defRPr sz="1941"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3pPr>
            <a:lvl4pPr marL="1553218"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4pPr>
            <a:lvl5pPr marL="1996995"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5pPr>
            <a:lvl6pPr marL="244077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6pPr>
            <a:lvl7pPr marL="2884548"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7pPr>
            <a:lvl8pPr marL="3328325"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8pPr>
            <a:lvl9pPr marL="377210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9pPr>
          </a:lstStyle>
          <a:p>
            <a:r>
              <a:rPr lang="en-US" sz="2400" u="sng"/>
              <a:t>What is the moral of this story?</a:t>
            </a:r>
          </a:p>
          <a:p>
            <a:pPr lvl="1"/>
            <a:r>
              <a:rPr lang="en-US" sz="2000"/>
              <a:t>Data is so large that analyzing and interpreting it becomes very difficult. </a:t>
            </a:r>
          </a:p>
          <a:p>
            <a:pPr lvl="1"/>
            <a:r>
              <a:rPr lang="en-US" sz="2000"/>
              <a:t>Translating large amounts of data into a graph is a good way of highlighting a pattern or a trend. </a:t>
            </a:r>
          </a:p>
          <a:p>
            <a:pPr lvl="1"/>
            <a:r>
              <a:rPr lang="en-US" sz="2000"/>
              <a:t>Analyzing a lot of data is pretty useless, unless you can tell a good story from it.  </a:t>
            </a:r>
          </a:p>
          <a:p>
            <a:pPr lvl="1"/>
            <a:r>
              <a:rPr lang="en-US" sz="2000" b="1" u="sng"/>
              <a:t>Graphs help elucidate that story</a:t>
            </a:r>
            <a:r>
              <a:rPr lang="en-US" sz="2000" b="1"/>
              <a:t>.</a:t>
            </a:r>
            <a:r>
              <a:rPr lang="en-US" sz="2000"/>
              <a:t> </a:t>
            </a:r>
          </a:p>
          <a:p>
            <a:pPr marL="342900" lvl="1" indent="0">
              <a:buFont typeface="Arial" panose="020B0604020202020204" pitchFamily="34" charset="0"/>
              <a:buNone/>
            </a:pPr>
            <a:endParaRPr lang="en-US"/>
          </a:p>
          <a:p>
            <a:pPr marL="728663" lvl="1" indent="-385763">
              <a:buFont typeface="+mj-lt"/>
              <a:buAutoNum type="arabicPeriod"/>
            </a:pPr>
            <a:endParaRPr lang="en-US"/>
          </a:p>
          <a:p>
            <a:pPr marL="728663" lvl="1" indent="-385763">
              <a:buFont typeface="+mj-lt"/>
              <a:buAutoNum type="arabicPeriod"/>
            </a:pPr>
            <a:endParaRPr lang="en-US"/>
          </a:p>
          <a:p>
            <a:pPr marL="342900" lvl="1" indent="0">
              <a:buFont typeface="Arial" panose="020B0604020202020204" pitchFamily="34" charset="0"/>
              <a:buNone/>
            </a:pPr>
            <a:endParaRPr lang="en-US" dirty="0"/>
          </a:p>
        </p:txBody>
      </p:sp>
    </p:spTree>
    <p:extLst>
      <p:ext uri="{BB962C8B-B14F-4D97-AF65-F5344CB8AC3E}">
        <p14:creationId xmlns:p14="http://schemas.microsoft.com/office/powerpoint/2010/main" val="1861959187"/>
      </p:ext>
    </p:extLst>
  </p:cSld>
  <p:clrMapOvr>
    <a:masterClrMapping/>
  </p:clrMapOvr>
</p:sld>
</file>

<file path=ppt/theme/theme1.xml><?xml version="1.0" encoding="utf-8"?>
<a:theme xmlns:a="http://schemas.openxmlformats.org/drawingml/2006/main" name="Title Slides, TOCs &amp; Divider Slides">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0E204517D83394AA99BA76BCFCA5709" ma:contentTypeVersion="11" ma:contentTypeDescription="Create a new document." ma:contentTypeScope="" ma:versionID="7247d810a3864d954c583949dd76a32c">
  <xsd:schema xmlns:xsd="http://www.w3.org/2001/XMLSchema" xmlns:xs="http://www.w3.org/2001/XMLSchema" xmlns:p="http://schemas.microsoft.com/office/2006/metadata/properties" xmlns:ns2="8104969f-3452-48d5-bb6a-37bbdd867823" xmlns:ns3="e1998b2e-71e6-440d-b9d1-cc1e5dfaa0a7" targetNamespace="http://schemas.microsoft.com/office/2006/metadata/properties" ma:root="true" ma:fieldsID="61de871a7df6a7555585cfd21b620ccd" ns2:_="" ns3:_="">
    <xsd:import namespace="8104969f-3452-48d5-bb6a-37bbdd867823"/>
    <xsd:import namespace="e1998b2e-71e6-440d-b9d1-cc1e5dfaa0a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04969f-3452-48d5-bb6a-37bbdd86782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1998b2e-71e6-440d-b9d1-cc1e5dfaa0a7"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2BFCAD1-6B16-49C7-B244-6EF0B00D1563}">
  <ds:schemaRefs>
    <ds:schemaRef ds:uri="http://schemas.microsoft.com/sharepoint/v3/contenttype/forms"/>
  </ds:schemaRefs>
</ds:datastoreItem>
</file>

<file path=customXml/itemProps2.xml><?xml version="1.0" encoding="utf-8"?>
<ds:datastoreItem xmlns:ds="http://schemas.openxmlformats.org/officeDocument/2006/customXml" ds:itemID="{B08C7B5F-9868-40AA-80C5-D5E5EEAD42F6}">
  <ds:schemaRefs>
    <ds:schemaRef ds:uri="http://schemas.microsoft.com/office/infopath/2007/PartnerControls"/>
    <ds:schemaRef ds:uri="8104969f-3452-48d5-bb6a-37bbdd867823"/>
    <ds:schemaRef ds:uri="http://schemas.microsoft.com/office/2006/documentManagement/types"/>
    <ds:schemaRef ds:uri="http://purl.org/dc/dcmitype/"/>
    <ds:schemaRef ds:uri="http://www.w3.org/XML/1998/namespace"/>
    <ds:schemaRef ds:uri="http://schemas.openxmlformats.org/package/2006/metadata/core-properties"/>
    <ds:schemaRef ds:uri="http://purl.org/dc/elements/1.1/"/>
    <ds:schemaRef ds:uri="http://schemas.microsoft.com/office/2006/metadata/properties"/>
    <ds:schemaRef ds:uri="http://purl.org/dc/terms/"/>
    <ds:schemaRef ds:uri="e1998b2e-71e6-440d-b9d1-cc1e5dfaa0a7"/>
  </ds:schemaRefs>
</ds:datastoreItem>
</file>

<file path=customXml/itemProps3.xml><?xml version="1.0" encoding="utf-8"?>
<ds:datastoreItem xmlns:ds="http://schemas.openxmlformats.org/officeDocument/2006/customXml" ds:itemID="{C9F83249-6921-4EF0-925D-BA251FDD76B7}">
  <ds:schemaRefs>
    <ds:schemaRef ds:uri="8104969f-3452-48d5-bb6a-37bbdd867823"/>
    <ds:schemaRef ds:uri="e1998b2e-71e6-440d-b9d1-cc1e5dfaa0a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2014-2015 campus presentation</Template>
  <TotalTime>263</TotalTime>
  <Words>3176</Words>
  <Application>Microsoft Office PowerPoint</Application>
  <PresentationFormat>On-screen Show (4:3)</PresentationFormat>
  <Paragraphs>849</Paragraphs>
  <Slides>53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Calibri Light</vt:lpstr>
      <vt:lpstr>Wingdings</vt:lpstr>
      <vt:lpstr>Arial</vt:lpstr>
      <vt:lpstr>Calibri</vt:lpstr>
      <vt:lpstr>Open Sans</vt:lpstr>
      <vt:lpstr>Courier New</vt:lpstr>
      <vt:lpstr>Title Slides, TOCs &amp; Divider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Navigant Consulting,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Where Will You Make an ImPact?</dc:title>
  <dc:creator>NCI</dc:creator>
  <cp:lastModifiedBy>Jeremy Guinta</cp:lastModifiedBy>
  <cp:revision>27</cp:revision>
  <cp:lastPrinted>2014-02-03T14:21:54Z</cp:lastPrinted>
  <dcterms:created xsi:type="dcterms:W3CDTF">2014-08-28T16:58:09Z</dcterms:created>
  <dcterms:modified xsi:type="dcterms:W3CDTF">2020-05-07T23:39:10Z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0x01010020E204517D83394AA99BA76BCFCA5709</vt:lpwstr>
  </property>
</Properties>
</file>